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every bracketed field with local information. This presentation is free to adapt and share for planning and training. Retain the aiforutilities.org and sponsor attribution when redistributing the resource. The cover image is illustrative site imagery and does not depict an actual customer workshop. Use slides 3, 4, 8, 15, 17, and 21-22 for a shorter leadership discussion. Read the companion guide before facilitating a full workshop.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90-minute workshop: 15 minutes on purpose and the workflow, 20 on selection, 20 on data and controls, 20 on evaluation and value, and 15 on decisions. Invite the workflow owner, a practitioner, the sponsor, IT/cybersecurity, the data owner, and other reviewers appropriate to the task. Assign a scribe and record open questions with owners. All substantive text and tables are editable. Branding is on the slide master. Arial is used for broad PowerPoint compatibility.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this slide last. Keep the ask bounded: approval for one test is different from approval for a production deployment. Explain what evidence you expect to have at the end, the maximum commitment, and which actions remain excluded. Name the decision owner. If access or procurement approval is still pending, say so explicitly. Companion guide pp. 3, 23-24.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concrete task and the burden it creates. Distinguish staff effort from elapsed time. A proposal to improve an internal report does not need an unsupported claim about system-wide reliability. If the baseline is unknown, the next authorized step may be a short observation period. Guide pp. 5, 16.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 several real cases with the people who do the work. Record both the normal path and exceptions. Include time spent preparing inputs and correcting outputs. Ask where an error would first become visible and who has authority to stop or reverse the work. Guide p. 5. H26 pp. 21-22.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stages match aiforutilities.org. The path can return to an earlier stage when data or results change. Explain which stage you are in now and what specifically remains unresolved. The goal is an evidence-based operating decision, including the option to stop. Guide p. 3.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same scoring anchors across candidates. Value combines frequency and material benefit. Data concerns permission, availability, and fitness. Verification concerns the ability to judge correctness. Delivery concerns integration and available capacity. Higher is better. Total scores are a discussion aid, not a validated prediction. A score cannot override a failed gate. Record the evidence behind each score. Guide pp. 6, 25.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exclusions as concrete as permitted actions. For example, a draft maintenance summary does not authorize changing maintenance schedules, closing work orders, or controlling equipment. Define who can use the pilot, which case types qualify, and when the trial ends. Record unresolved approvals. Guide pp. 6, 24.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 the authoritative source for each critical field and keep source IDs and timestamps. Clarify whether the pilot uses a snapshot or a live connection. Separate observed facts from inferred values. Do not silently replace source records with generated repairs. Test permission boundaries with different roles. Guide pp. 7-8. H25 printed pp. 3, 6-8.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the method that matches the task. Keep exact rules and calculations in tested deterministic functions where appropriate. An agent that can use tools needs explicit permitted actions, targets, approvals, and recovery. Define what happens if evidence is missing or a dependency fails. Guide pp. 9-10. H26 pp. 25-26.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prompt content, embeddings, telemetry, backups, model-provider processing, and support access, not only primary hosting location. Ask the relevant specialists to determine applicable obligations. Planning assistance does not authorize SCADA or safety-critical control. Test attempts to cross permission boundaries and instructions embedded in untrusted source content. Guide pp. 11-12, 19. Further reference: NIST AI 600-1, https://doi.org/10.6028/NIST.AI.600-1.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additional specialists such as privacy, legal, safety, records management, finance, HR, or labor representatives when relevant. A governance forum should resolve a concrete decision with evidence and a date. Document who may pause the system immediately and who may authorize restart. Guide p. 11. H26 pp. 12-14.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about data ownership, training use, retention, subprocessors, processing locations, support, availability, incident handling, change notices, export, and deletion. Test on an approved representative sample rather than relying only on vendor demos. Include integration, evaluation, training, operation, and exit in the comparison. Guide p. 15. H26 pp. 16-17, 20.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incomplete records, contradictory or obsolete sources, unusual cases, restricted users, and failed integrations. Use a consistent rubric and have a second reviewer check a subset. Record counts, denominators, case types, and versions. A small sample without critical failures does not prove zero risk. Re-test after changing models, sources, prompts, permissions, or tools. Guide pp. 13-14, 26.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minutes saved must reflect the whole workflow, including preparation, corrections, exceptions, and review. Add supervision, monitoring, and integration to costs if they are not already included. State currency, tax treatment, and the period. For a phased rollout use monthly adoption instead of assuming a steady full year. Do not double-count staff capacity and contractor savings. Finance should determine accounting treatment. Guide p. 16.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Hypothetical figures, with dollars representing one consistent assumed currency. Annual hours: 500*12*0.60*(12-4)/60 = 480. Capacity value: 480*60 = 28,800. Year-one net capacity value: 28,800-18,000-15,000 = -4,200. At 30% adoption: 240 hours, 14,400 capacity value, -18,600 year-one net. At 90%: 720 hours, 43,200 capacity value, 10,200 year-one net. These are not achieved utility results or cash-saving forecasts. Full-year steady adoption and volume are assumed. Guide p. 16.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treat the 90-day schedule as a promise of deployment. If a gate is not met, narrow the scope or change the timeline. In the illustrative guide, days 46-60 cover offline evaluation and days 61-75 cover limited practical use with required review. Plan practitioner time and support explicitly. Guide p. 23.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Involve practitioners and relevant employee representatives. Explain how the pilot affects work and how later decisions will be made. Practice a typical case, a difficult case, and one the tool should escalate. Measure use at task level, not only logins or training attendance. Protect time to review outputs and report mistakes. Guide pp. 17-18. H26 pp. 17-22.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starter risks, not a complete risk assessment. Add workflow-specific consequences, including safety, customer fairness, records, legal, and operational risks where relevant. Record likelihood and consequence in the utility’s usual risk system. Assign evidence that demonstrates each control, not just an assertion that it exists. Guide pp. 11-14, 19.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 what actually happened, including errors, exception work, and low usage. Attach source and version records, the test rubric, reviews, cost calculation, and user feedback. A passed pilot supports only the tested scope. Do not generalize to safety-critical control or a new department without review. Guide pp. 20, 26.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production owner should be able to operate the service without its original champion. Reuse controls and evaluation assets, but refresh the assessment for new data, users, departments, or action permissions. Document retirement and export procedures as well as growth. Guide pp. 19-20.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requested decision aloud. Confirm the approver, conditions, spending limit, allowed actions, and next gate. Assign each unresolved item to an owner and date. Record a decision to revise or stop with the same clarity as a decision to proceed. Guide pp. 24, 26.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both decisions and unresolved questions. Capture the reason and supporting evidence in the linked decision record. Review open actions at the next working session. Avoid placing confidential source records directly in a deck that will be shared widely.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H25: AI x Utility Handbook 2025, source file Senpilot - AI for Utilities Handbook - 2025.pdf. Main references: printed pp. 3, 6-10, 13-18. H26: Senpilot Handbook AI x Utilities 2026.pdf, 34 pages. Main references: pp. 12-26, 28-33. Source page references appear in the relevant slide notes and the companion guide. The handbooks primarily describe electric utilities. Senpilot sponsors the educational initiative. No endorsement by a regulator or other institution is implied. Public reference: NIST, Generative Artificial Intelligence Profile (NIST AI 600-1), July 2024, https://doi.org/10.6028/NIST.AI.600-1. Cover imagery is from the site’s generated illustrative utility scenes, documented in docs/image-prompts.md.
Companion: AI at your utility (aiforutilities.org), September 2026. Sources: Senpilot, AI x Utility Handbook 2025 (H25, printed page numbers); Senpilot, AI x Utilities: Practical lessons from utilities around the world, 2026 (H26, PDF page numbers). Handbooks are vendor-authored. Worksheets and numerical examples are editorial, not measured results.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TILITY">
    <p:bg>
      <p:bgPr>
        <a:solidFill>
          <a:srgbClr val="FFFFFF"/>
        </a:solidFill>
      </p:bgPr>
    </p:bg>
    <p:spTree>
      <p:nvGrpSpPr>
        <p:cNvPr id="1" name=""/>
        <p:cNvGrpSpPr/>
        <p:nvPr/>
      </p:nvGrpSpPr>
      <p:grpSpPr>
        <a:xfrm>
          <a:off x="0" y="0"/>
          <a:ext cx="0" cy="0"/>
          <a:chOff x="0" y="0"/>
          <a:chExt cx="0" cy="0"/>
        </a:xfrm>
      </p:grpSpPr>
      <p:sp>
        <p:nvSpPr>
          <p:cNvPr id="2" name="Text 0">
            <a:hlinkClick r:id="rIdundefined" tooltip=""/>
          </p:cNvPr>
          <p:cNvSpPr/>
          <p:nvPr/>
        </p:nvSpPr>
        <p:spPr>
          <a:xfrm>
            <a:off x="548640" y="292608"/>
            <a:ext cx="3200400" cy="228600"/>
          </a:xfrm>
          <a:prstGeom prst="rect">
            <a:avLst/>
          </a:prstGeom>
          <a:noFill/>
          <a:ln/>
        </p:spPr>
        <p:txBody>
          <a:bodyPr wrap="square" lIns="0" tIns="0" rIns="0" bIns="0" rtlCol="0" anchor="ctr"/>
          <a:lstStyle/>
          <a:p>
            <a:pPr indent="0" marL="0">
              <a:buNone/>
            </a:pPr>
            <a:r>
              <a:rPr lang="en-US" sz="1200" b="1" u="sng" dirty="0">
                <a:solidFill>
                  <a:srgbClr val="006B66"/>
                </a:solidFill>
                <a:latin typeface="Arial" pitchFamily="34" charset="0"/>
                <a:ea typeface="Arial" pitchFamily="34" charset="-122"/>
                <a:cs typeface="Arial" pitchFamily="34" charset="-120"/>
                <a:hlinkClick r:id="rIdundefined" invalidUrl="" action="" tgtFrame="" tooltip="" history="1" highlightClick="0" endSnd="0">
                  <a:extLst>
                    <a:ext uri="{A12FA001-AC4F-418D-AE19-62706E023703}">
                      <ahyp:hlinkClr xmlns:ahyp="http://schemas.microsoft.com/office/drawing/2018/hyperlinkcolor" val="tx"/>
                    </a:ext>
                  </a:extLst>
                </a:hlinkClick>
              </a:rPr>
              <a:t>aiforutilities.org</a:t>
            </a:r>
            <a:endParaRPr lang="en-US" sz="1200" dirty="0"/>
          </a:p>
        </p:txBody>
      </p:sp>
      <p:sp>
        <p:nvSpPr>
          <p:cNvPr id="3" name="Text 1"/>
          <p:cNvSpPr/>
          <p:nvPr/>
        </p:nvSpPr>
        <p:spPr>
          <a:xfrm>
            <a:off x="9509760" y="6428232"/>
            <a:ext cx="804672" cy="164592"/>
          </a:xfrm>
          <a:prstGeom prst="rect">
            <a:avLst/>
          </a:prstGeom>
          <a:noFill/>
          <a:ln/>
        </p:spPr>
        <p:txBody>
          <a:bodyPr wrap="square" lIns="0" tIns="0" rIns="0" bIns="0" rtlCol="0" anchor="ctr"/>
          <a:lstStyle/>
          <a:p>
            <a:pPr indent="0" marL="0">
              <a:buNone/>
            </a:pPr>
            <a:r>
              <a:rPr lang="en-US" sz="800" dirty="0">
                <a:solidFill>
                  <a:srgbClr val="586B70"/>
                </a:solidFill>
                <a:latin typeface="Arial" pitchFamily="34" charset="0"/>
                <a:ea typeface="Arial" pitchFamily="34" charset="-122"/>
                <a:cs typeface="Arial" pitchFamily="34" charset="-120"/>
              </a:rPr>
              <a:t>Sponsored by</a:t>
            </a:r>
            <a:endParaRPr lang="en-US" sz="800" dirty="0"/>
          </a:p>
        </p:txBody>
      </p:sp>
      <p:pic>
        <p:nvPicPr>
          <p:cNvPr id="4" name="Image 0" descr="/Users/mike/orca/workspaces/vibes/aiforutilities.org-initial/website/aiforutilities/public/sponsors/senpilot-dark.png">    </p:cNvPr>
          <p:cNvPicPr>
            <a:picLocks noChangeAspect="1"/>
          </p:cNvPicPr>
          <p:nvPr/>
        </p:nvPicPr>
        <p:blipFill>
          <a:blip r:embed="rId1"/>
          <a:stretch>
            <a:fillRect/>
          </a:stretch>
        </p:blipFill>
        <p:spPr>
          <a:xfrm>
            <a:off x="10360152" y="6373368"/>
            <a:ext cx="960120" cy="243575"/>
          </a:xfrm>
          <a:prstGeom prst="rect">
            <a:avLst/>
          </a:prstGeom>
        </p:spPr>
      </p:pic>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aiforutilities.org/toolkit/" TargetMode="External"/><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Users/mike/orca/workspaces/vibes/aiforutilities.org-initial/website/aiforutilities/src/assets/photos/utility-workshop.png">    </p:cNvPr>
          <p:cNvPicPr>
            <a:picLocks noChangeAspect="1"/>
          </p:cNvPicPr>
          <p:nvPr/>
        </p:nvPicPr>
        <p:blipFill>
          <a:blip r:embed="rId1"/>
          <a:srcRect l="22059" r="22059" t="0" b="0"/>
          <a:stretch/>
        </p:blipFill>
        <p:spPr>
          <a:xfrm>
            <a:off x="7040880" y="0"/>
            <a:ext cx="5150815" cy="6144768"/>
          </a:xfrm>
          <a:prstGeom prst="rect">
            <a:avLst/>
          </a:prstGeom>
        </p:spPr>
      </p:pic>
      <p:sp>
        <p:nvSpPr>
          <p:cNvPr id="3" name="Text 0"/>
          <p:cNvSpPr/>
          <p:nvPr/>
        </p:nvSpPr>
        <p:spPr>
          <a:xfrm>
            <a:off x="548640" y="1536192"/>
            <a:ext cx="6126480" cy="1645920"/>
          </a:xfrm>
          <a:prstGeom prst="rect">
            <a:avLst/>
          </a:prstGeom>
          <a:noFill/>
          <a:ln/>
        </p:spPr>
        <p:txBody>
          <a:bodyPr wrap="square" lIns="0" tIns="0" rIns="0" bIns="0" rtlCol="0" anchor="t"/>
          <a:lstStyle/>
          <a:p>
            <a:pPr indent="0" marL="0">
              <a:buNone/>
            </a:pPr>
            <a:r>
              <a:rPr lang="en-US" sz="4600" b="1" dirty="0">
                <a:solidFill>
                  <a:srgbClr val="16343D"/>
                </a:solidFill>
                <a:latin typeface="Arial" pitchFamily="34" charset="0"/>
                <a:ea typeface="Arial" pitchFamily="34" charset="-122"/>
                <a:cs typeface="Arial" pitchFamily="34" charset="-120"/>
              </a:rPr>
              <a:t>Starting our</a:t>
            </a:r>
            <a:endParaRPr lang="en-US" sz="4600" dirty="0"/>
          </a:p>
          <a:p>
            <a:pPr indent="0" marL="0">
              <a:buNone/>
            </a:pPr>
            <a:r>
              <a:rPr lang="en-US" sz="4600" b="1" dirty="0">
                <a:solidFill>
                  <a:srgbClr val="16343D"/>
                </a:solidFill>
                <a:latin typeface="Arial" pitchFamily="34" charset="0"/>
                <a:ea typeface="Arial" pitchFamily="34" charset="-122"/>
                <a:cs typeface="Arial" pitchFamily="34" charset="-120"/>
              </a:rPr>
              <a:t>AI journey</a:t>
            </a:r>
            <a:endParaRPr lang="en-US" sz="4600" dirty="0"/>
          </a:p>
        </p:txBody>
      </p:sp>
      <p:sp>
        <p:nvSpPr>
          <p:cNvPr id="4" name="Text 1"/>
          <p:cNvSpPr/>
          <p:nvPr/>
        </p:nvSpPr>
        <p:spPr>
          <a:xfrm>
            <a:off x="576072" y="3675888"/>
            <a:ext cx="5852160" cy="685800"/>
          </a:xfrm>
          <a:prstGeom prst="rect">
            <a:avLst/>
          </a:prstGeom>
          <a:noFill/>
          <a:ln/>
        </p:spPr>
        <p:txBody>
          <a:bodyPr wrap="square" lIns="0" tIns="0" rIns="0" bIns="0" rtlCol="0" anchor="t"/>
          <a:lstStyle/>
          <a:p>
            <a:pPr indent="0" marL="0">
              <a:buNone/>
            </a:pPr>
            <a:r>
              <a:rPr lang="en-US" sz="2500" dirty="0">
                <a:solidFill>
                  <a:srgbClr val="006B66"/>
                </a:solidFill>
                <a:latin typeface="Arial" pitchFamily="34" charset="0"/>
                <a:ea typeface="Arial" pitchFamily="34" charset="-122"/>
                <a:cs typeface="Arial" pitchFamily="34" charset="-120"/>
              </a:rPr>
              <a:t>A practical plan for [Utility name]</a:t>
            </a:r>
            <a:endParaRPr lang="en-US" sz="2500" dirty="0"/>
          </a:p>
        </p:txBody>
      </p:sp>
      <p:sp>
        <p:nvSpPr>
          <p:cNvPr id="5" name="Text 2"/>
          <p:cNvSpPr/>
          <p:nvPr/>
        </p:nvSpPr>
        <p:spPr>
          <a:xfrm>
            <a:off x="576072" y="4892040"/>
            <a:ext cx="5669280" cy="777240"/>
          </a:xfrm>
          <a:prstGeom prst="rect">
            <a:avLst/>
          </a:prstGeom>
          <a:noFill/>
          <a:ln/>
        </p:spPr>
        <p:txBody>
          <a:bodyPr wrap="square" lIns="0" tIns="0" rIns="0" bIns="0" rtlCol="0" anchor="t"/>
          <a:lstStyle/>
          <a:p>
            <a:pPr indent="0" marL="0">
              <a:buNone/>
            </a:pPr>
            <a:r>
              <a:rPr lang="en-US" sz="1800" dirty="0">
                <a:solidFill>
                  <a:srgbClr val="586B70"/>
                </a:solidFill>
                <a:latin typeface="Arial" pitchFamily="34" charset="0"/>
                <a:ea typeface="Arial" pitchFamily="34" charset="-122"/>
                <a:cs typeface="Arial" pitchFamily="34" charset="-120"/>
              </a:rPr>
              <a:t>[Presenter / team]</a:t>
            </a:r>
            <a:endParaRPr lang="en-US" sz="1800" dirty="0"/>
          </a:p>
          <a:p>
            <a:pPr indent="0" marL="0">
              <a:buNone/>
            </a:pPr>
            <a:r>
              <a:rPr lang="en-US" sz="1800" dirty="0">
                <a:solidFill>
                  <a:srgbClr val="586B70"/>
                </a:solidFill>
                <a:latin typeface="Arial" pitchFamily="34" charset="0"/>
                <a:ea typeface="Arial" pitchFamily="34" charset="-122"/>
                <a:cs typeface="Arial" pitchFamily="34" charset="-120"/>
              </a:rPr>
              <a:t>[Date]</a:t>
            </a:r>
            <a:endParaRPr lang="en-US" sz="18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Using this template</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Facilitator page. Remove this slide before presenting your completed plan.</a:t>
            </a:r>
            <a:endParaRPr lang="en-US" sz="1700" dirty="0"/>
          </a:p>
        </p:txBody>
      </p:sp>
      <p:sp>
        <p:nvSpPr>
          <p:cNvPr id="4" name="Text 2"/>
          <p:cNvSpPr/>
          <p:nvPr/>
        </p:nvSpPr>
        <p:spPr>
          <a:xfrm>
            <a:off x="548640" y="2697480"/>
            <a:ext cx="516636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01  COMPLETE</a:t>
            </a:r>
            <a:endParaRPr lang="en-US" sz="1500" dirty="0"/>
          </a:p>
        </p:txBody>
      </p:sp>
      <p:sp>
        <p:nvSpPr>
          <p:cNvPr id="5" name="Text 3"/>
          <p:cNvSpPr/>
          <p:nvPr/>
        </p:nvSpPr>
        <p:spPr>
          <a:xfrm>
            <a:off x="548640" y="3127248"/>
            <a:ext cx="516636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Replace bracketed prompts with your utility’s evidence and decisions.</a:t>
            </a:r>
            <a:endParaRPr lang="en-US" sz="2300" dirty="0"/>
          </a:p>
        </p:txBody>
      </p:sp>
      <p:sp>
        <p:nvSpPr>
          <p:cNvPr id="6" name="Text 4"/>
          <p:cNvSpPr/>
          <p:nvPr/>
        </p:nvSpPr>
        <p:spPr>
          <a:xfrm>
            <a:off x="6400800" y="2697480"/>
            <a:ext cx="512064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02  ADAPT</a:t>
            </a:r>
            <a:endParaRPr lang="en-US" sz="1500" dirty="0"/>
          </a:p>
        </p:txBody>
      </p:sp>
      <p:sp>
        <p:nvSpPr>
          <p:cNvPr id="7" name="Text 5"/>
          <p:cNvSpPr/>
          <p:nvPr/>
        </p:nvSpPr>
        <p:spPr>
          <a:xfrm>
            <a:off x="6400800" y="3127248"/>
            <a:ext cx="512064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Keep the slides that support your next decision. Duplicate tables as needed.</a:t>
            </a:r>
            <a:endParaRPr lang="en-US" sz="2300" dirty="0"/>
          </a:p>
        </p:txBody>
      </p:sp>
      <p:sp>
        <p:nvSpPr>
          <p:cNvPr id="8" name="Text 6"/>
          <p:cNvSpPr/>
          <p:nvPr/>
        </p:nvSpPr>
        <p:spPr>
          <a:xfrm>
            <a:off x="548640" y="4251960"/>
            <a:ext cx="516636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03  CHECK</a:t>
            </a:r>
            <a:endParaRPr lang="en-US" sz="1500" dirty="0"/>
          </a:p>
        </p:txBody>
      </p:sp>
      <p:sp>
        <p:nvSpPr>
          <p:cNvPr id="9" name="Text 7"/>
          <p:cNvSpPr/>
          <p:nvPr/>
        </p:nvSpPr>
        <p:spPr>
          <a:xfrm>
            <a:off x="548640" y="4681728"/>
            <a:ext cx="516636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Treat sample figures and thresholds as examples. Use your own baseline.</a:t>
            </a:r>
            <a:endParaRPr lang="en-US" sz="2300" dirty="0"/>
          </a:p>
        </p:txBody>
      </p:sp>
      <p:sp>
        <p:nvSpPr>
          <p:cNvPr id="10" name="Text 8"/>
          <p:cNvSpPr/>
          <p:nvPr/>
        </p:nvSpPr>
        <p:spPr>
          <a:xfrm>
            <a:off x="6400800" y="4251960"/>
            <a:ext cx="512064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04  FACILITATE</a:t>
            </a:r>
            <a:endParaRPr lang="en-US" sz="1500" dirty="0"/>
          </a:p>
        </p:txBody>
      </p:sp>
      <p:sp>
        <p:nvSpPr>
          <p:cNvPr id="11" name="Text 9"/>
          <p:cNvSpPr/>
          <p:nvPr/>
        </p:nvSpPr>
        <p:spPr>
          <a:xfrm>
            <a:off x="6400800" y="4681728"/>
            <a:ext cx="512064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Use the speaker notes for questions, definitions, and source references.</a:t>
            </a:r>
            <a:endParaRPr lang="en-US" sz="23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The decision in front of us</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A concise summary of the proposed first step.</a:t>
            </a:r>
            <a:endParaRPr lang="en-US" sz="1700" dirty="0"/>
          </a:p>
        </p:txBody>
      </p:sp>
      <p:sp>
        <p:nvSpPr>
          <p:cNvPr id="4" name="Text 2"/>
          <p:cNvSpPr/>
          <p:nvPr/>
        </p:nvSpPr>
        <p:spPr>
          <a:xfrm>
            <a:off x="548640" y="2651760"/>
            <a:ext cx="516636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PROPOSED WORKFLOW</a:t>
            </a:r>
            <a:endParaRPr lang="en-US" sz="1500" dirty="0"/>
          </a:p>
        </p:txBody>
      </p:sp>
      <p:sp>
        <p:nvSpPr>
          <p:cNvPr id="5" name="Text 3"/>
          <p:cNvSpPr/>
          <p:nvPr/>
        </p:nvSpPr>
        <p:spPr>
          <a:xfrm>
            <a:off x="548640" y="3081528"/>
            <a:ext cx="516636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[One specific task and the team that owns it]</a:t>
            </a:r>
            <a:endParaRPr lang="en-US" sz="2300" dirty="0"/>
          </a:p>
        </p:txBody>
      </p:sp>
      <p:sp>
        <p:nvSpPr>
          <p:cNvPr id="6" name="Text 4"/>
          <p:cNvSpPr/>
          <p:nvPr/>
        </p:nvSpPr>
        <p:spPr>
          <a:xfrm>
            <a:off x="6400800" y="2651760"/>
            <a:ext cx="512064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REQUESTED AUTHORITY</a:t>
            </a:r>
            <a:endParaRPr lang="en-US" sz="1500" dirty="0"/>
          </a:p>
        </p:txBody>
      </p:sp>
      <p:sp>
        <p:nvSpPr>
          <p:cNvPr id="7" name="Text 5"/>
          <p:cNvSpPr/>
          <p:nvPr/>
        </p:nvSpPr>
        <p:spPr>
          <a:xfrm>
            <a:off x="6400800" y="3081528"/>
            <a:ext cx="512064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[Pilot scope, time, budget, and access]</a:t>
            </a:r>
            <a:endParaRPr lang="en-US" sz="2300" dirty="0"/>
          </a:p>
        </p:txBody>
      </p:sp>
      <p:sp>
        <p:nvSpPr>
          <p:cNvPr id="8" name="Text 6"/>
          <p:cNvSpPr/>
          <p:nvPr/>
        </p:nvSpPr>
        <p:spPr>
          <a:xfrm>
            <a:off x="548640" y="4297680"/>
            <a:ext cx="516636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EXPECTED BENEFIT</a:t>
            </a:r>
            <a:endParaRPr lang="en-US" sz="1500" dirty="0"/>
          </a:p>
        </p:txBody>
      </p:sp>
      <p:sp>
        <p:nvSpPr>
          <p:cNvPr id="9" name="Text 7"/>
          <p:cNvSpPr/>
          <p:nvPr/>
        </p:nvSpPr>
        <p:spPr>
          <a:xfrm>
            <a:off x="548640" y="4727448"/>
            <a:ext cx="516636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[Measured problem and testable improvement]</a:t>
            </a:r>
            <a:endParaRPr lang="en-US" sz="2300" dirty="0"/>
          </a:p>
        </p:txBody>
      </p:sp>
      <p:sp>
        <p:nvSpPr>
          <p:cNvPr id="10" name="Text 8"/>
          <p:cNvSpPr/>
          <p:nvPr/>
        </p:nvSpPr>
        <p:spPr>
          <a:xfrm>
            <a:off x="6400800" y="4297680"/>
            <a:ext cx="512064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NEXT DECISION</a:t>
            </a:r>
            <a:endParaRPr lang="en-US" sz="1500" dirty="0"/>
          </a:p>
        </p:txBody>
      </p:sp>
      <p:sp>
        <p:nvSpPr>
          <p:cNvPr id="11" name="Text 9"/>
          <p:cNvSpPr/>
          <p:nvPr/>
        </p:nvSpPr>
        <p:spPr>
          <a:xfrm>
            <a:off x="6400800" y="4727448"/>
            <a:ext cx="512064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[What we will decide, by whom, and when]</a:t>
            </a:r>
            <a:endParaRPr lang="en-US" sz="23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Our operational objective</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The AI proposal should support a problem the utility already recognizes.</a:t>
            </a:r>
            <a:endParaRPr lang="en-US" sz="1700" dirty="0"/>
          </a:p>
        </p:txBody>
      </p:sp>
      <p:sp>
        <p:nvSpPr>
          <p:cNvPr id="4" name="Text 2"/>
          <p:cNvSpPr/>
          <p:nvPr/>
        </p:nvSpPr>
        <p:spPr>
          <a:xfrm>
            <a:off x="548640" y="2697480"/>
            <a:ext cx="10789920" cy="960120"/>
          </a:xfrm>
          <a:prstGeom prst="rect">
            <a:avLst/>
          </a:prstGeom>
          <a:noFill/>
          <a:ln/>
        </p:spPr>
        <p:txBody>
          <a:bodyPr wrap="square" lIns="0" tIns="0" rIns="0" bIns="0" rtlCol="0" anchor="t"/>
          <a:lstStyle/>
          <a:p>
            <a:pPr indent="0" marL="0">
              <a:buNone/>
            </a:pPr>
            <a:r>
              <a:rPr lang="en-US" sz="3400" dirty="0">
                <a:solidFill>
                  <a:srgbClr val="006B66"/>
                </a:solidFill>
                <a:latin typeface="Arial" pitchFamily="34" charset="0"/>
                <a:ea typeface="Arial" pitchFamily="34" charset="-122"/>
                <a:cs typeface="Arial" pitchFamily="34" charset="-120"/>
              </a:rPr>
              <a:t>[The outcome we want to improve]</a:t>
            </a:r>
            <a:endParaRPr lang="en-US" sz="34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4005072"/>
          <a:ext cx="11064240" cy="914400"/>
        </p:xfrm>
        <a:graphic>
          <a:graphicData uri="http://schemas.openxmlformats.org/drawingml/2006/table">
            <a:tbl>
              <a:tblPr/>
              <a:tblGrid>
                <a:gridCol w="3840480"/>
                <a:gridCol w="4114800"/>
                <a:gridCol w="3108960"/>
              </a:tblGrid>
              <a:tr h="566928">
                <a:tc>
                  <a:txBody>
                    <a:bodyPr/>
                    <a:lstStyle/>
                    <a:p>
                      <a:pPr indent="0" marL="0">
                        <a:buNone/>
                      </a:pPr>
                      <a:r>
                        <a:rPr lang="en-US" sz="1800" b="1" dirty="0">
                          <a:solidFill>
                            <a:srgbClr val="FFFFFF"/>
                          </a:solidFill>
                          <a:latin typeface="Arial" pitchFamily="34" charset="0"/>
                          <a:ea typeface="Arial" pitchFamily="34" charset="-122"/>
                          <a:cs typeface="Arial" pitchFamily="34" charset="-120"/>
                        </a:rPr>
                        <a:t>Current evidence</a:t>
                      </a:r>
                      <a:endParaRPr lang="en-US" sz="18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800" b="1" dirty="0">
                          <a:solidFill>
                            <a:srgbClr val="FFFFFF"/>
                          </a:solidFill>
                          <a:latin typeface="Arial" pitchFamily="34" charset="0"/>
                          <a:ea typeface="Arial" pitchFamily="34" charset="-122"/>
                          <a:cs typeface="Arial" pitchFamily="34" charset="-120"/>
                        </a:rPr>
                        <a:t>Target outcome</a:t>
                      </a:r>
                      <a:endParaRPr lang="en-US" sz="18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800" b="1" dirty="0">
                          <a:solidFill>
                            <a:srgbClr val="FFFFFF"/>
                          </a:solidFill>
                          <a:latin typeface="Arial" pitchFamily="34" charset="0"/>
                          <a:ea typeface="Arial" pitchFamily="34" charset="-122"/>
                          <a:cs typeface="Arial" pitchFamily="34" charset="-120"/>
                        </a:rPr>
                        <a:t>Accountable owner</a:t>
                      </a:r>
                      <a:endParaRPr lang="en-US" sz="18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566928">
                <a:tc>
                  <a:txBody>
                    <a:bodyPr/>
                    <a:lstStyle/>
                    <a:p>
                      <a:pPr indent="0" marL="0">
                        <a:buNone/>
                      </a:pPr>
                      <a:r>
                        <a:rPr lang="en-US" sz="1800" dirty="0">
                          <a:solidFill>
                            <a:srgbClr val="16343D"/>
                          </a:solidFill>
                          <a:latin typeface="Arial" pitchFamily="34" charset="0"/>
                          <a:ea typeface="Arial" pitchFamily="34" charset="-122"/>
                          <a:cs typeface="Arial" pitchFamily="34" charset="-120"/>
                        </a:rPr>
                        <a:t>[Baseline, period, and source]</a:t>
                      </a:r>
                      <a:endParaRPr lang="en-US" sz="18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800" dirty="0">
                          <a:solidFill>
                            <a:srgbClr val="006B66"/>
                          </a:solidFill>
                          <a:latin typeface="Arial" pitchFamily="34" charset="0"/>
                          <a:ea typeface="Arial" pitchFamily="34" charset="-122"/>
                          <a:cs typeface="Arial" pitchFamily="34" charset="-120"/>
                        </a:rPr>
                        <a:t>[Quality / time / service target]</a:t>
                      </a:r>
                      <a:endParaRPr lang="en-US" sz="18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800" dirty="0">
                          <a:solidFill>
                            <a:srgbClr val="006B66"/>
                          </a:solidFill>
                          <a:latin typeface="Arial" pitchFamily="34" charset="0"/>
                          <a:ea typeface="Arial" pitchFamily="34" charset="-122"/>
                          <a:cs typeface="Arial" pitchFamily="34" charset="-120"/>
                        </a:rPr>
                        <a:t>[Name and role]</a:t>
                      </a:r>
                      <a:endParaRPr lang="en-US" sz="18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66928">
                <a:tc>
                  <a:txBody>
                    <a:bodyPr/>
                    <a:lstStyle/>
                    <a:p>
                      <a:pPr indent="0" marL="0">
                        <a:buNone/>
                      </a:pPr>
                      <a:r>
                        <a:rPr lang="en-US" sz="1800" dirty="0">
                          <a:solidFill>
                            <a:srgbClr val="16343D"/>
                          </a:solidFill>
                          <a:latin typeface="Arial" pitchFamily="34" charset="0"/>
                          <a:ea typeface="Arial" pitchFamily="34" charset="-122"/>
                          <a:cs typeface="Arial" pitchFamily="34" charset="-120"/>
                        </a:rPr>
                        <a:t>[Who experiences the problem]</a:t>
                      </a:r>
                      <a:endParaRPr lang="en-US" sz="18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800" dirty="0">
                          <a:solidFill>
                            <a:srgbClr val="006B66"/>
                          </a:solidFill>
                          <a:latin typeface="Arial" pitchFamily="34" charset="0"/>
                          <a:ea typeface="Arial" pitchFamily="34" charset="-122"/>
                          <a:cs typeface="Arial" pitchFamily="34" charset="-120"/>
                        </a:rPr>
                        <a:t>[How we will measure change]</a:t>
                      </a:r>
                      <a:endParaRPr lang="en-US" sz="18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800" dirty="0">
                          <a:solidFill>
                            <a:srgbClr val="006B66"/>
                          </a:solidFill>
                          <a:latin typeface="Arial" pitchFamily="34" charset="0"/>
                          <a:ea typeface="Arial" pitchFamily="34" charset="-122"/>
                          <a:cs typeface="Arial" pitchFamily="34" charset="-120"/>
                        </a:rPr>
                        <a:t>[Approver and reviewer]</a:t>
                      </a:r>
                      <a:endParaRPr lang="en-US" sz="18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The workflow today</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Include approvals, waiting, corrections, and exceptions.</a:t>
            </a:r>
            <a:endParaRPr lang="en-US" sz="17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2834640"/>
                <a:gridCol w="2743200"/>
                <a:gridCol w="2468880"/>
                <a:gridCol w="3017520"/>
              </a:tblGrid>
              <a:tr h="539496">
                <a:tc>
                  <a:txBody>
                    <a:bodyPr/>
                    <a:lstStyle/>
                    <a:p>
                      <a:pPr indent="0" marL="0">
                        <a:buNone/>
                      </a:pPr>
                      <a:r>
                        <a:rPr lang="en-US" sz="1700" b="1" dirty="0">
                          <a:solidFill>
                            <a:srgbClr val="FFFFFF"/>
                          </a:solidFill>
                          <a:latin typeface="Arial" pitchFamily="34" charset="0"/>
                          <a:ea typeface="Arial" pitchFamily="34" charset="-122"/>
                          <a:cs typeface="Arial" pitchFamily="34" charset="-120"/>
                        </a:rPr>
                        <a:t>Step</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Owner / system</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Effort or delay</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Problem to solve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539496">
                <a:tc>
                  <a:txBody>
                    <a:bodyPr/>
                    <a:lstStyle/>
                    <a:p>
                      <a:pPr indent="0" marL="0">
                        <a:buNone/>
                      </a:pPr>
                      <a:r>
                        <a:rPr lang="en-US" sz="1700" dirty="0">
                          <a:solidFill>
                            <a:srgbClr val="16343D"/>
                          </a:solidFill>
                          <a:latin typeface="Arial" pitchFamily="34" charset="0"/>
                          <a:ea typeface="Arial" pitchFamily="34" charset="-122"/>
                          <a:cs typeface="Arial" pitchFamily="34" charset="-120"/>
                        </a:rPr>
                        <a:t>1. [Trigger and input]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source]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[Minutes / waiting]</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[Specific problem]</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39496">
                <a:tc>
                  <a:txBody>
                    <a:bodyPr/>
                    <a:lstStyle/>
                    <a:p>
                      <a:pPr indent="0" marL="0">
                        <a:buNone/>
                      </a:pPr>
                      <a:r>
                        <a:rPr lang="en-US" sz="1700" dirty="0">
                          <a:solidFill>
                            <a:srgbClr val="16343D"/>
                          </a:solidFill>
                          <a:latin typeface="Arial" pitchFamily="34" charset="0"/>
                          <a:ea typeface="Arial" pitchFamily="34" charset="-122"/>
                          <a:cs typeface="Arial" pitchFamily="34" charset="-120"/>
                        </a:rPr>
                        <a:t>2. [Prepare or analyze]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tool]</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[Minutes / waiting]</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[Specific problem]</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539496">
                <a:tc>
                  <a:txBody>
                    <a:bodyPr/>
                    <a:lstStyle/>
                    <a:p>
                      <a:pPr indent="0" marL="0">
                        <a:buNone/>
                      </a:pPr>
                      <a:r>
                        <a:rPr lang="en-US" sz="1700" dirty="0">
                          <a:solidFill>
                            <a:srgbClr val="16343D"/>
                          </a:solidFill>
                          <a:latin typeface="Arial" pitchFamily="34" charset="0"/>
                          <a:ea typeface="Arial" pitchFamily="34" charset="-122"/>
                          <a:cs typeface="Arial" pitchFamily="34" charset="-120"/>
                        </a:rPr>
                        <a:t>3. [Review and correct]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[Reviewer / record]</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[Minutes / waiting]</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[Specific problem]</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39496">
                <a:tc>
                  <a:txBody>
                    <a:bodyPr/>
                    <a:lstStyle/>
                    <a:p>
                      <a:pPr indent="0" marL="0">
                        <a:buNone/>
                      </a:pPr>
                      <a:r>
                        <a:rPr lang="en-US" sz="1700" dirty="0">
                          <a:solidFill>
                            <a:srgbClr val="16343D"/>
                          </a:solidFill>
                          <a:latin typeface="Arial" pitchFamily="34" charset="0"/>
                          <a:ea typeface="Arial" pitchFamily="34" charset="-122"/>
                          <a:cs typeface="Arial" pitchFamily="34" charset="-120"/>
                        </a:rPr>
                        <a:t>4. [Approve and deliver]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[Approver / recipient]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[Minutes / waiting]</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[Specific problem]</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5916168"/>
            <a:ext cx="10789920" cy="329184"/>
          </a:xfrm>
          <a:prstGeom prst="rect">
            <a:avLst/>
          </a:prstGeom>
          <a:noFill/>
          <a:ln/>
        </p:spPr>
        <p:txBody>
          <a:bodyPr wrap="square" lIns="0" tIns="0" rIns="0" bIns="0" rtlCol="0" anchor="t"/>
          <a:lstStyle/>
          <a:p>
            <a:pPr indent="0" marL="0">
              <a:buNone/>
            </a:pPr>
            <a:r>
              <a:rPr lang="en-US" sz="1200" dirty="0">
                <a:solidFill>
                  <a:srgbClr val="586B70"/>
                </a:solidFill>
                <a:latin typeface="Arial" pitchFamily="34" charset="0"/>
                <a:ea typeface="Arial" pitchFamily="34" charset="-122"/>
                <a:cs typeface="Arial" pitchFamily="34" charset="-120"/>
              </a:rPr>
              <a:t>AI assistance proposed at step [__]. Manual fallback: [__]. Exception owner: [__].</a:t>
            </a:r>
            <a:endParaRPr lang="en-US" sz="12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Our AI journey</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Each stage ends with evidence for the next decision.</a:t>
            </a:r>
            <a:endParaRPr lang="en-US" sz="17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560320"/>
          <a:ext cx="11064240" cy="914400"/>
        </p:xfrm>
        <a:graphic>
          <a:graphicData uri="http://schemas.openxmlformats.org/drawingml/2006/table">
            <a:tbl>
              <a:tblPr/>
              <a:tblGrid>
                <a:gridCol w="2148840"/>
                <a:gridCol w="5532120"/>
                <a:gridCol w="3383280"/>
              </a:tblGrid>
              <a:tr h="457200">
                <a:tc>
                  <a:txBody>
                    <a:bodyPr/>
                    <a:lstStyle/>
                    <a:p>
                      <a:pPr indent="0" marL="0">
                        <a:buNone/>
                      </a:pPr>
                      <a:r>
                        <a:rPr lang="en-US" sz="1700" b="1" dirty="0">
                          <a:solidFill>
                            <a:srgbClr val="FFFFFF"/>
                          </a:solidFill>
                          <a:latin typeface="Arial" pitchFamily="34" charset="0"/>
                          <a:ea typeface="Arial" pitchFamily="34" charset="-122"/>
                          <a:cs typeface="Arial" pitchFamily="34" charset="-120"/>
                        </a:rPr>
                        <a:t>Stage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Our deliverable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Checkpoint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457200">
                <a:tc>
                  <a:txBody>
                    <a:bodyPr/>
                    <a:lstStyle/>
                    <a:p>
                      <a:pPr indent="0" marL="0">
                        <a:buNone/>
                      </a:pPr>
                      <a:r>
                        <a:rPr lang="en-US" sz="1700" dirty="0">
                          <a:solidFill>
                            <a:srgbClr val="16343D"/>
                          </a:solidFill>
                          <a:latin typeface="Arial" pitchFamily="34" charset="0"/>
                          <a:ea typeface="Arial" pitchFamily="34" charset="-122"/>
                          <a:cs typeface="Arial" pitchFamily="34" charset="-120"/>
                        </a:rPr>
                        <a:t>Understand</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[Workflow map and baseline]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457200">
                <a:tc>
                  <a:txBody>
                    <a:bodyPr/>
                    <a:lstStyle/>
                    <a:p>
                      <a:pPr indent="0" marL="0">
                        <a:buNone/>
                      </a:pPr>
                      <a:r>
                        <a:rPr lang="en-US" sz="1700" dirty="0">
                          <a:solidFill>
                            <a:srgbClr val="16343D"/>
                          </a:solidFill>
                          <a:latin typeface="Arial" pitchFamily="34" charset="0"/>
                          <a:ea typeface="Arial" pitchFamily="34" charset="-122"/>
                          <a:cs typeface="Arial" pitchFamily="34" charset="-120"/>
                        </a:rPr>
                        <a:t>Choose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[Selected use case and reason]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457200">
                <a:tc>
                  <a:txBody>
                    <a:bodyPr/>
                    <a:lstStyle/>
                    <a:p>
                      <a:pPr indent="0" marL="0">
                        <a:buNone/>
                      </a:pPr>
                      <a:r>
                        <a:rPr lang="en-US" sz="1700" dirty="0">
                          <a:solidFill>
                            <a:srgbClr val="16343D"/>
                          </a:solidFill>
                          <a:latin typeface="Arial" pitchFamily="34" charset="0"/>
                          <a:ea typeface="Arial" pitchFamily="34" charset="-122"/>
                          <a:cs typeface="Arial" pitchFamily="34" charset="-120"/>
                        </a:rPr>
                        <a:t>Prepare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[Data, controls, and test plan]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457200">
                <a:tc>
                  <a:txBody>
                    <a:bodyPr/>
                    <a:lstStyle/>
                    <a:p>
                      <a:pPr indent="0" marL="0">
                        <a:buNone/>
                      </a:pPr>
                      <a:r>
                        <a:rPr lang="en-US" sz="1700" dirty="0">
                          <a:solidFill>
                            <a:srgbClr val="16343D"/>
                          </a:solidFill>
                          <a:latin typeface="Arial" pitchFamily="34" charset="0"/>
                          <a:ea typeface="Arial" pitchFamily="34" charset="-122"/>
                          <a:cs typeface="Arial" pitchFamily="34" charset="-120"/>
                        </a:rPr>
                        <a:t>Prove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[Results against agreed criteria]</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457200">
                <a:tc>
                  <a:txBody>
                    <a:bodyPr/>
                    <a:lstStyle/>
                    <a:p>
                      <a:pPr indent="0" marL="0">
                        <a:buNone/>
                      </a:pPr>
                      <a:r>
                        <a:rPr lang="en-US" sz="1700" dirty="0">
                          <a:solidFill>
                            <a:srgbClr val="16343D"/>
                          </a:solidFill>
                          <a:latin typeface="Arial" pitchFamily="34" charset="0"/>
                          <a:ea typeface="Arial" pitchFamily="34" charset="-122"/>
                          <a:cs typeface="Arial" pitchFamily="34" charset="-120"/>
                        </a:rPr>
                        <a:t>Grow</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[Service owner and expansion plan]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bl>
          </a:graphicData>
        </a:graphic>
      </p:graphicFrame>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The use-case shortlist</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Check hard gates before scoring: approved data, owner, acceptable consequences, and fallback.</a:t>
            </a:r>
            <a:endParaRPr lang="en-US" sz="17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2651760"/>
          <a:ext cx="11064240" cy="914400"/>
        </p:xfrm>
        <a:graphic>
          <a:graphicData uri="http://schemas.openxmlformats.org/drawingml/2006/table">
            <a:tbl>
              <a:tblPr/>
              <a:tblGrid>
                <a:gridCol w="3246120"/>
                <a:gridCol w="1325880"/>
                <a:gridCol w="1325880"/>
                <a:gridCol w="1965960"/>
                <a:gridCol w="1783080"/>
                <a:gridCol w="1417320"/>
              </a:tblGrid>
              <a:tr h="603504">
                <a:tc>
                  <a:txBody>
                    <a:bodyPr/>
                    <a:lstStyle/>
                    <a:p>
                      <a:pPr indent="0" marL="0">
                        <a:buNone/>
                      </a:pPr>
                      <a:r>
                        <a:rPr lang="en-US" sz="1700" b="1" dirty="0">
                          <a:solidFill>
                            <a:srgbClr val="FFFFFF"/>
                          </a:solidFill>
                          <a:latin typeface="Arial" pitchFamily="34" charset="0"/>
                          <a:ea typeface="Arial" pitchFamily="34" charset="-122"/>
                          <a:cs typeface="Arial" pitchFamily="34" charset="-120"/>
                        </a:rPr>
                        <a:t>Candidate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Value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Data</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Verification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Delivery</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Total /20</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603504">
                <a:tc>
                  <a:txBody>
                    <a:bodyPr/>
                    <a:lstStyle/>
                    <a:p>
                      <a:pPr indent="0" marL="0">
                        <a:buNone/>
                      </a:pPr>
                      <a:r>
                        <a:rPr lang="en-US" sz="1700" dirty="0">
                          <a:solidFill>
                            <a:srgbClr val="16343D"/>
                          </a:solidFill>
                          <a:latin typeface="Arial" pitchFamily="34" charset="0"/>
                          <a:ea typeface="Arial" pitchFamily="34" charset="-122"/>
                          <a:cs typeface="Arial" pitchFamily="34" charset="-120"/>
                        </a:rPr>
                        <a:t>[Workflow A]</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[__]</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603504">
                <a:tc>
                  <a:txBody>
                    <a:bodyPr/>
                    <a:lstStyle/>
                    <a:p>
                      <a:pPr indent="0" marL="0">
                        <a:buNone/>
                      </a:pPr>
                      <a:r>
                        <a:rPr lang="en-US" sz="1700" dirty="0">
                          <a:solidFill>
                            <a:srgbClr val="16343D"/>
                          </a:solidFill>
                          <a:latin typeface="Arial" pitchFamily="34" charset="0"/>
                          <a:ea typeface="Arial" pitchFamily="34" charset="-122"/>
                          <a:cs typeface="Arial" pitchFamily="34" charset="-120"/>
                        </a:rPr>
                        <a:t>[Workflow B]</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[__]</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603504">
                <a:tc>
                  <a:txBody>
                    <a:bodyPr/>
                    <a:lstStyle/>
                    <a:p>
                      <a:pPr indent="0" marL="0">
                        <a:buNone/>
                      </a:pPr>
                      <a:r>
                        <a:rPr lang="en-US" sz="1700" dirty="0">
                          <a:solidFill>
                            <a:srgbClr val="16343D"/>
                          </a:solidFill>
                          <a:latin typeface="Arial" pitchFamily="34" charset="0"/>
                          <a:ea typeface="Arial" pitchFamily="34" charset="-122"/>
                          <a:cs typeface="Arial" pitchFamily="34" charset="-120"/>
                        </a:rPr>
                        <a:t>[Workflow C]</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[__]</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bl>
          </a:graphicData>
        </a:graphic>
      </p:graphicFrame>
      <p:sp>
        <p:nvSpPr>
          <p:cNvPr id="5" name="Text 2"/>
          <p:cNvSpPr/>
          <p:nvPr/>
        </p:nvSpPr>
        <p:spPr>
          <a:xfrm>
            <a:off x="548640" y="5440680"/>
            <a:ext cx="10881360" cy="365760"/>
          </a:xfrm>
          <a:prstGeom prst="rect">
            <a:avLst/>
          </a:prstGeom>
          <a:noFill/>
          <a:ln/>
        </p:spPr>
        <p:txBody>
          <a:bodyPr wrap="square" lIns="0" tIns="0" rIns="0" bIns="0" rtlCol="0" anchor="t"/>
          <a:lstStyle/>
          <a:p>
            <a:pPr indent="0" marL="0">
              <a:buNone/>
            </a:pPr>
            <a:r>
              <a:rPr lang="en-US" sz="1500" dirty="0">
                <a:solidFill>
                  <a:srgbClr val="586B70"/>
                </a:solidFill>
                <a:latin typeface="Arial" pitchFamily="34" charset="0"/>
                <a:ea typeface="Arial" pitchFamily="34" charset="-122"/>
                <a:cs typeface="Arial" pitchFamily="34" charset="-120"/>
              </a:rPr>
              <a:t>1 = weak evidence or major gaps    3 = credible with gaps    5 = strong evidence and readiness</a:t>
            </a:r>
            <a:endParaRPr lang="en-US" sz="15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Our first pilot</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A boundary the whole team can explain.</a:t>
            </a:r>
            <a:endParaRPr lang="en-US" sz="1700" dirty="0"/>
          </a:p>
        </p:txBody>
      </p:sp>
      <p:sp>
        <p:nvSpPr>
          <p:cNvPr id="4" name="Text 2"/>
          <p:cNvSpPr/>
          <p:nvPr/>
        </p:nvSpPr>
        <p:spPr>
          <a:xfrm>
            <a:off x="548640" y="2606040"/>
            <a:ext cx="516636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IN SCOPE</a:t>
            </a:r>
            <a:endParaRPr lang="en-US" sz="1500" dirty="0"/>
          </a:p>
        </p:txBody>
      </p:sp>
      <p:sp>
        <p:nvSpPr>
          <p:cNvPr id="5" name="Text 3"/>
          <p:cNvSpPr/>
          <p:nvPr/>
        </p:nvSpPr>
        <p:spPr>
          <a:xfrm>
            <a:off x="548640" y="3035808"/>
            <a:ext cx="5166360" cy="91440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[Task, users, inputs, and outputs]</a:t>
            </a:r>
            <a:endParaRPr lang="en-US" sz="2300" dirty="0"/>
          </a:p>
        </p:txBody>
      </p:sp>
      <p:sp>
        <p:nvSpPr>
          <p:cNvPr id="6" name="Text 4"/>
          <p:cNvSpPr/>
          <p:nvPr/>
        </p:nvSpPr>
        <p:spPr>
          <a:xfrm>
            <a:off x="6400800" y="2606040"/>
            <a:ext cx="512064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OUT OF SCOPE</a:t>
            </a:r>
            <a:endParaRPr lang="en-US" sz="1500" dirty="0"/>
          </a:p>
        </p:txBody>
      </p:sp>
      <p:sp>
        <p:nvSpPr>
          <p:cNvPr id="7" name="Text 5"/>
          <p:cNvSpPr/>
          <p:nvPr/>
        </p:nvSpPr>
        <p:spPr>
          <a:xfrm>
            <a:off x="6400800" y="3035808"/>
            <a:ext cx="5120640" cy="91440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[Excluded decisions, actions, and data]</a:t>
            </a:r>
            <a:endParaRPr lang="en-US" sz="2300" dirty="0"/>
          </a:p>
        </p:txBody>
      </p:sp>
      <p:sp>
        <p:nvSpPr>
          <p:cNvPr id="8" name="Text 6"/>
          <p:cNvSpPr/>
          <p:nvPr/>
        </p:nvSpPr>
        <p:spPr>
          <a:xfrm>
            <a:off x="548640" y="4343400"/>
            <a:ext cx="516636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WHY THIS WORKFLOW</a:t>
            </a:r>
            <a:endParaRPr lang="en-US" sz="1500" dirty="0"/>
          </a:p>
        </p:txBody>
      </p:sp>
      <p:sp>
        <p:nvSpPr>
          <p:cNvPr id="9" name="Text 7"/>
          <p:cNvSpPr/>
          <p:nvPr/>
        </p:nvSpPr>
        <p:spPr>
          <a:xfrm>
            <a:off x="548640" y="4773168"/>
            <a:ext cx="5166360" cy="91440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[Evidence supporting the choice]</a:t>
            </a:r>
            <a:endParaRPr lang="en-US" sz="2300" dirty="0"/>
          </a:p>
        </p:txBody>
      </p:sp>
      <p:sp>
        <p:nvSpPr>
          <p:cNvPr id="10" name="Text 8"/>
          <p:cNvSpPr/>
          <p:nvPr/>
        </p:nvSpPr>
        <p:spPr>
          <a:xfrm>
            <a:off x="6400800" y="4343400"/>
            <a:ext cx="512064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PILOT LIMITS</a:t>
            </a:r>
            <a:endParaRPr lang="en-US" sz="1500" dirty="0"/>
          </a:p>
        </p:txBody>
      </p:sp>
      <p:sp>
        <p:nvSpPr>
          <p:cNvPr id="11" name="Text 9"/>
          <p:cNvSpPr/>
          <p:nvPr/>
        </p:nvSpPr>
        <p:spPr>
          <a:xfrm>
            <a:off x="6400800" y="4773168"/>
            <a:ext cx="5120640" cy="91440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[Duration, case volume, and spending ceiling]</a:t>
            </a:r>
            <a:endParaRPr lang="en-US" sz="23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Data readiness</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A trusted source, an accountable owner, and a visible treatment of gaps.</a:t>
            </a:r>
            <a:endParaRPr lang="en-US" sz="1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2651760"/>
          <a:ext cx="11064240" cy="914400"/>
        </p:xfrm>
        <a:graphic>
          <a:graphicData uri="http://schemas.openxmlformats.org/drawingml/2006/table">
            <a:tbl>
              <a:tblPr/>
              <a:tblGrid>
                <a:gridCol w="2926080"/>
                <a:gridCol w="2743200"/>
                <a:gridCol w="2743200"/>
                <a:gridCol w="2651760"/>
              </a:tblGrid>
              <a:tr h="658368">
                <a:tc>
                  <a:txBody>
                    <a:bodyPr/>
                    <a:lstStyle/>
                    <a:p>
                      <a:pPr indent="0" marL="0">
                        <a:buNone/>
                      </a:pPr>
                      <a:r>
                        <a:rPr lang="en-US" sz="1700" b="1" dirty="0">
                          <a:solidFill>
                            <a:srgbClr val="FFFFFF"/>
                          </a:solidFill>
                          <a:latin typeface="Arial" pitchFamily="34" charset="0"/>
                          <a:ea typeface="Arial" pitchFamily="34" charset="-122"/>
                          <a:cs typeface="Arial" pitchFamily="34" charset="-120"/>
                        </a:rPr>
                        <a:t>Source / fields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Owner / permission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Quality and freshness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Action / due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658368">
                <a:tc>
                  <a:txBody>
                    <a:bodyPr/>
                    <a:lstStyle/>
                    <a:p>
                      <a:pPr indent="0" marL="0">
                        <a:buNone/>
                      </a:pPr>
                      <a:r>
                        <a:rPr lang="en-US" sz="1700" dirty="0">
                          <a:solidFill>
                            <a:srgbClr val="16343D"/>
                          </a:solidFill>
                          <a:latin typeface="Arial" pitchFamily="34" charset="0"/>
                          <a:ea typeface="Arial" pitchFamily="34" charset="-122"/>
                          <a:cs typeface="Arial" pitchFamily="34" charset="-120"/>
                        </a:rPr>
                        <a:t>[System / fields]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approval]</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[IDs / gaps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[Action / owner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658368">
                <a:tc>
                  <a:txBody>
                    <a:bodyPr/>
                    <a:lstStyle/>
                    <a:p>
                      <a:pPr indent="0" marL="0">
                        <a:buNone/>
                      </a:pPr>
                      <a:r>
                        <a:rPr lang="en-US" sz="1700" dirty="0">
                          <a:solidFill>
                            <a:srgbClr val="16343D"/>
                          </a:solidFill>
                          <a:latin typeface="Arial" pitchFamily="34" charset="0"/>
                          <a:ea typeface="Arial" pitchFamily="34" charset="-122"/>
                          <a:cs typeface="Arial" pitchFamily="34" charset="-120"/>
                        </a:rPr>
                        <a:t>[Documents / version]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access]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[Validity / conflicts]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[Action / owner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658368">
                <a:tc>
                  <a:txBody>
                    <a:bodyPr/>
                    <a:lstStyle/>
                    <a:p>
                      <a:pPr indent="0" marL="0">
                        <a:buNone/>
                      </a:pPr>
                      <a:r>
                        <a:rPr lang="en-US" sz="1700" dirty="0">
                          <a:solidFill>
                            <a:srgbClr val="16343D"/>
                          </a:solidFill>
                          <a:latin typeface="Arial" pitchFamily="34" charset="0"/>
                          <a:ea typeface="Arial" pitchFamily="34" charset="-122"/>
                          <a:cs typeface="Arial" pitchFamily="34" charset="-120"/>
                        </a:rPr>
                        <a:t>[Approved rules]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[Rule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[Version / units]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[Action / owner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bl>
          </a:graphicData>
        </a:graphic>
      </p:graphicFrame>
      <p:sp>
        <p:nvSpPr>
          <p:cNvPr id="5" name="Text 2"/>
          <p:cNvSpPr/>
          <p:nvPr/>
        </p:nvSpPr>
        <p:spPr>
          <a:xfrm>
            <a:off x="548640" y="5916168"/>
            <a:ext cx="10789920" cy="329184"/>
          </a:xfrm>
          <a:prstGeom prst="rect">
            <a:avLst/>
          </a:prstGeom>
          <a:noFill/>
          <a:ln/>
        </p:spPr>
        <p:txBody>
          <a:bodyPr wrap="square" lIns="0" tIns="0" rIns="0" bIns="0" rtlCol="0" anchor="t"/>
          <a:lstStyle/>
          <a:p>
            <a:pPr indent="0" marL="0">
              <a:buNone/>
            </a:pPr>
            <a:r>
              <a:rPr lang="en-US" sz="1200" dirty="0">
                <a:solidFill>
                  <a:srgbClr val="586B70"/>
                </a:solidFill>
                <a:latin typeface="Arial" pitchFamily="34" charset="0"/>
                <a:ea typeface="Arial" pitchFamily="34" charset="-122"/>
                <a:cs typeface="Arial" pitchFamily="34" charset="-120"/>
              </a:rPr>
              <a:t>Unknown values remain visible. Proposed corrections require [reviewer / process].</a:t>
            </a:r>
            <a:endParaRPr lang="en-US" sz="12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The proposed workflow</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Specify the method and the handoff before enabling actions.</a:t>
            </a:r>
            <a:endParaRPr lang="en-US" sz="17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1645920"/>
                <a:gridCol w="4800600"/>
                <a:gridCol w="4617720"/>
              </a:tblGrid>
              <a:tr h="548640">
                <a:tc>
                  <a:txBody>
                    <a:bodyPr/>
                    <a:lstStyle/>
                    <a:p>
                      <a:pPr indent="0" marL="0">
                        <a:buNone/>
                      </a:pPr>
                      <a:r>
                        <a:rPr lang="en-US" sz="1700" b="1" dirty="0">
                          <a:solidFill>
                            <a:srgbClr val="FFFFFF"/>
                          </a:solidFill>
                          <a:latin typeface="Arial" pitchFamily="34" charset="0"/>
                          <a:ea typeface="Arial" pitchFamily="34" charset="-122"/>
                          <a:cs typeface="Arial" pitchFamily="34" charset="-120"/>
                        </a:rPr>
                        <a:t>Step</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System contribution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Human responsibility</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Input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[Approved source and trigger]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[Validate access and context]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Assist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[Search / extract / predict / draft]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[Review evidence and exceptions]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Approve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[Present output with sources]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[Accept, correct, or reject]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Record</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[Log approved output and version]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 the result and follow-up]</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5916168"/>
            <a:ext cx="10789920" cy="329184"/>
          </a:xfrm>
          <a:prstGeom prst="rect">
            <a:avLst/>
          </a:prstGeom>
          <a:noFill/>
          <a:ln/>
        </p:spPr>
        <p:txBody>
          <a:bodyPr wrap="square" lIns="0" tIns="0" rIns="0" bIns="0" rtlCol="0" anchor="t"/>
          <a:lstStyle/>
          <a:p>
            <a:pPr indent="0" marL="0">
              <a:buNone/>
            </a:pPr>
            <a:r>
              <a:rPr lang="en-US" sz="1200" dirty="0">
                <a:solidFill>
                  <a:srgbClr val="586B70"/>
                </a:solidFill>
                <a:latin typeface="Arial" pitchFamily="34" charset="0"/>
                <a:ea typeface="Arial" pitchFamily="34" charset="-122"/>
                <a:cs typeface="Arial" pitchFamily="34" charset="-120"/>
              </a:rPr>
              <a:t>Permitted tools: [__]. Actions requiring explicit approval: [__].</a:t>
            </a:r>
            <a:endParaRPr lang="en-US" sz="12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Controls and operational boundaries</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The pilot approval covers only the stated scope.</a:t>
            </a:r>
            <a:endParaRPr lang="en-US" sz="17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2743200"/>
                <a:gridCol w="4983480"/>
                <a:gridCol w="3337560"/>
              </a:tblGrid>
              <a:tr h="576072">
                <a:tc>
                  <a:txBody>
                    <a:bodyPr/>
                    <a:lstStyle/>
                    <a:p>
                      <a:pPr indent="0" marL="0">
                        <a:buNone/>
                      </a:pPr>
                      <a:r>
                        <a:rPr lang="en-US" sz="1700" b="1" dirty="0">
                          <a:solidFill>
                            <a:srgbClr val="FFFFFF"/>
                          </a:solidFill>
                          <a:latin typeface="Arial" pitchFamily="34" charset="0"/>
                          <a:ea typeface="Arial" pitchFamily="34" charset="-122"/>
                          <a:cs typeface="Arial" pitchFamily="34" charset="-120"/>
                        </a:rPr>
                        <a:t>Control</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Our rule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Owner / evidence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Access and data use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[Environment, roles, retention]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approval record]</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Output and action review</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[Reviewer and approval point]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review procedure]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Excluded operations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[Systems and actions excluded]</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enforced boundary]</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Pause and fallback</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[Stop trigger and manual route]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tested procedure]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Ownership and working rhythm</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A small team can combine roles, while keeping accountability explicit.</a:t>
            </a:r>
            <a:endParaRPr lang="en-US" sz="17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2560320"/>
          <a:ext cx="11064240" cy="914400"/>
        </p:xfrm>
        <a:graphic>
          <a:graphicData uri="http://schemas.openxmlformats.org/drawingml/2006/table">
            <a:tbl>
              <a:tblPr/>
              <a:tblGrid>
                <a:gridCol w="3474720"/>
                <a:gridCol w="2240280"/>
                <a:gridCol w="5349240"/>
              </a:tblGrid>
              <a:tr h="475488">
                <a:tc>
                  <a:txBody>
                    <a:bodyPr/>
                    <a:lstStyle/>
                    <a:p>
                      <a:pPr indent="0" marL="0">
                        <a:buNone/>
                      </a:pPr>
                      <a:r>
                        <a:rPr lang="en-US" sz="1700" b="1" dirty="0">
                          <a:solidFill>
                            <a:srgbClr val="FFFFFF"/>
                          </a:solidFill>
                          <a:latin typeface="Arial" pitchFamily="34" charset="0"/>
                          <a:ea typeface="Arial" pitchFamily="34" charset="-122"/>
                          <a:cs typeface="Arial" pitchFamily="34" charset="-120"/>
                        </a:rPr>
                        <a:t>Responsibility</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Named person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Required contribution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Sponsor / decision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[Priority, budget, and gate decision]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Workflow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[Baseline, review, adoption, and value]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Technical / security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[Access, integration, and controls]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Data / domain reviewer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[Sources, quality, and acceptance]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Production service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[Monitoring, support, and changes]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bl>
          </a:graphicData>
        </a:graphic>
      </p:graphicFrame>
      <p:sp>
        <p:nvSpPr>
          <p:cNvPr id="5" name="Text 2"/>
          <p:cNvSpPr/>
          <p:nvPr/>
        </p:nvSpPr>
        <p:spPr>
          <a:xfrm>
            <a:off x="548640" y="5916168"/>
            <a:ext cx="10789920" cy="329184"/>
          </a:xfrm>
          <a:prstGeom prst="rect">
            <a:avLst/>
          </a:prstGeom>
          <a:noFill/>
          <a:ln/>
        </p:spPr>
        <p:txBody>
          <a:bodyPr wrap="square" lIns="0" tIns="0" rIns="0" bIns="0" rtlCol="0" anchor="t"/>
          <a:lstStyle/>
          <a:p>
            <a:pPr indent="0" marL="0">
              <a:buNone/>
            </a:pPr>
            <a:r>
              <a:rPr lang="en-US" sz="1200" dirty="0">
                <a:solidFill>
                  <a:srgbClr val="586B70"/>
                </a:solidFill>
                <a:latin typeface="Arial" pitchFamily="34" charset="0"/>
                <a:ea typeface="Arial" pitchFamily="34" charset="-122"/>
                <a:cs typeface="Arial" pitchFamily="34" charset="-120"/>
              </a:rPr>
              <a:t>Working session: [cadence]. Escalation route: [__]. Decision log: [link].</a:t>
            </a:r>
            <a:endParaRPr lang="en-US" sz="12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Delivery approach and supplier questions</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Compare ongoing responsibility as well as the initial demonstration.</a:t>
            </a:r>
            <a:endParaRPr lang="en-US" sz="1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2834640"/>
                <a:gridCol w="4114800"/>
                <a:gridCol w="4114800"/>
              </a:tblGrid>
              <a:tr h="548640">
                <a:tc>
                  <a:txBody>
                    <a:bodyPr/>
                    <a:lstStyle/>
                    <a:p>
                      <a:pPr indent="0" marL="0">
                        <a:buNone/>
                      </a:pPr>
                      <a:r>
                        <a:rPr lang="en-US" sz="1700" b="1" dirty="0">
                          <a:solidFill>
                            <a:srgbClr val="FFFFFF"/>
                          </a:solidFill>
                          <a:latin typeface="Arial" pitchFamily="34" charset="0"/>
                          <a:ea typeface="Arial" pitchFamily="34" charset="-122"/>
                          <a:cs typeface="Arial" pitchFamily="34" charset="-120"/>
                        </a:rPr>
                        <a:t>Option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Why it could fit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Ongoing responsibility</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Buy a managed product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[Fit / evidence / constraints]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[Internal owner + supplier duties]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Build on a platform</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[Fit / evidence / constraints]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[Custom logic, integration, support]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Build and host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[Fit / evidence / constraints]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[Infrastructure, security, updates]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Improve existing tools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[Rules / search / process option]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[Process and maintenance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5916168"/>
            <a:ext cx="10789920" cy="329184"/>
          </a:xfrm>
          <a:prstGeom prst="rect">
            <a:avLst/>
          </a:prstGeom>
          <a:noFill/>
          <a:ln/>
        </p:spPr>
        <p:txBody>
          <a:bodyPr wrap="square" lIns="0" tIns="0" rIns="0" bIns="0" rtlCol="0" anchor="t"/>
          <a:lstStyle/>
          <a:p>
            <a:pPr indent="0" marL="0">
              <a:buNone/>
            </a:pPr>
            <a:r>
              <a:rPr lang="en-US" sz="1200" dirty="0">
                <a:solidFill>
                  <a:srgbClr val="586B70"/>
                </a:solidFill>
                <a:latin typeface="Arial" pitchFamily="34" charset="0"/>
                <a:ea typeface="Arial" pitchFamily="34" charset="-122"/>
                <a:cs typeface="Arial" pitchFamily="34" charset="-120"/>
              </a:rPr>
              <a:t>Preferred option: [__]. Evidence still needed: [__]. Exit and export plan: [__].</a:t>
            </a:r>
            <a:endParaRPr lang="en-US" sz="12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Evaluation plan</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Set thresholds before testing. Include difficult cases and a separate holdout set.</a:t>
            </a:r>
            <a:endParaRPr lang="en-US" sz="17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2560320"/>
          <a:ext cx="11064240" cy="914400"/>
        </p:xfrm>
        <a:graphic>
          <a:graphicData uri="http://schemas.openxmlformats.org/drawingml/2006/table">
            <a:tbl>
              <a:tblPr/>
              <a:tblGrid>
                <a:gridCol w="2468880"/>
                <a:gridCol w="4206240"/>
                <a:gridCol w="4389120"/>
              </a:tblGrid>
              <a:tr h="475488">
                <a:tc>
                  <a:txBody>
                    <a:bodyPr/>
                    <a:lstStyle/>
                    <a:p>
                      <a:pPr indent="0" marL="0">
                        <a:buNone/>
                      </a:pPr>
                      <a:r>
                        <a:rPr lang="en-US" sz="1700" b="1" dirty="0">
                          <a:solidFill>
                            <a:srgbClr val="FFFFFF"/>
                          </a:solidFill>
                          <a:latin typeface="Arial" pitchFamily="34" charset="0"/>
                          <a:ea typeface="Arial" pitchFamily="34" charset="-122"/>
                          <a:cs typeface="Arial" pitchFamily="34" charset="-120"/>
                        </a:rPr>
                        <a:t>Measure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Baseline / target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Test and reviewer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Output quality</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[Rubric / threshold / denominator]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[Held-out cases / domain reviewer]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Critical failures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[Severity and pause trigger]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[Adverse cases / accountable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Total staff effort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[Minutes per completed case]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[Preparation + review + corrections]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Access and fallback</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[Required controls and scenarios]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[Permissions / outage / recovery]</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6343D"/>
                          </a:solidFill>
                          <a:latin typeface="Arial" pitchFamily="34" charset="0"/>
                          <a:ea typeface="Arial" pitchFamily="34" charset="-122"/>
                          <a:cs typeface="Arial" pitchFamily="34" charset="-120"/>
                        </a:rPr>
                        <a:t>Cost and actual use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[Budget / adoption target]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[Usage records /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bl>
          </a:graphicData>
        </a:graphic>
      </p:graphicFrame>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Our value assumptions</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Capacity value estimates the value of time returned. Cash savings need a separate realization plan.</a:t>
            </a:r>
            <a:endParaRPr lang="en-US" sz="17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3383280"/>
                <a:gridCol w="3246120"/>
                <a:gridCol w="4434840"/>
              </a:tblGrid>
              <a:tr h="548640">
                <a:tc>
                  <a:txBody>
                    <a:bodyPr/>
                    <a:lstStyle/>
                    <a:p>
                      <a:pPr indent="0" marL="0">
                        <a:buNone/>
                      </a:pPr>
                      <a:r>
                        <a:rPr lang="en-US" sz="1700" b="1" dirty="0">
                          <a:solidFill>
                            <a:srgbClr val="FFFFFF"/>
                          </a:solidFill>
                          <a:latin typeface="Arial" pitchFamily="34" charset="0"/>
                          <a:ea typeface="Arial" pitchFamily="34" charset="-122"/>
                          <a:cs typeface="Arial" pitchFamily="34" charset="-120"/>
                        </a:rPr>
                        <a:t>Input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Our assumption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Evidence /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Monthly volume / adoption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[__ tasks / __%]</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[Baseline period /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Gross saved / added review</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[__ min / __ min per task]</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[Observed effort / 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Loaded hourly cost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[Currency / __ per hour]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[Finance assumption]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48640">
                <a:tc>
                  <a:txBody>
                    <a:bodyPr/>
                    <a:lstStyle/>
                    <a:p>
                      <a:pPr indent="0" marL="0">
                        <a:buNone/>
                      </a:pPr>
                      <a:r>
                        <a:rPr lang="en-US" sz="1700" dirty="0">
                          <a:solidFill>
                            <a:srgbClr val="16343D"/>
                          </a:solidFill>
                          <a:latin typeface="Arial" pitchFamily="34" charset="0"/>
                          <a:ea typeface="Arial" pitchFamily="34" charset="-122"/>
                          <a:cs typeface="Arial" pitchFamily="34" charset="-120"/>
                        </a:rPr>
                        <a:t>Annual / one-time costs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[__ / __]</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[Software, setup, support, training]</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5504688"/>
            <a:ext cx="10881360" cy="384048"/>
          </a:xfrm>
          <a:prstGeom prst="rect">
            <a:avLst/>
          </a:prstGeom>
          <a:noFill/>
          <a:ln/>
        </p:spPr>
        <p:txBody>
          <a:bodyPr wrap="square" lIns="0" tIns="0" rIns="0" bIns="0" rtlCol="0" anchor="t"/>
          <a:lstStyle/>
          <a:p>
            <a:pPr indent="0" marL="0">
              <a:buNone/>
            </a:pPr>
            <a:r>
              <a:rPr lang="en-US" sz="1800" dirty="0">
                <a:solidFill>
                  <a:srgbClr val="006B66"/>
                </a:solidFill>
                <a:latin typeface="Arial" pitchFamily="34" charset="0"/>
                <a:ea typeface="Arial" pitchFamily="34" charset="-122"/>
                <a:cs typeface="Arial" pitchFamily="34" charset="-120"/>
              </a:rPr>
              <a:t>Annual hours = monthly volume × 12 × adoption × net minutes saved ÷ 60</a:t>
            </a:r>
            <a:endParaRPr lang="en-US" sz="18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Worked example: a transparent business case</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ILLUSTRATIVE ONLY. Replace or remove this slide before presenting your utility’s forecast.</a:t>
            </a:r>
            <a:endParaRPr lang="en-US" sz="1700" dirty="0"/>
          </a:p>
        </p:txBody>
      </p:sp>
      <p:sp>
        <p:nvSpPr>
          <p:cNvPr id="4" name="Text 2"/>
          <p:cNvSpPr/>
          <p:nvPr/>
        </p:nvSpPr>
        <p:spPr>
          <a:xfrm>
            <a:off x="548640" y="2651760"/>
            <a:ext cx="5486400" cy="868680"/>
          </a:xfrm>
          <a:prstGeom prst="rect">
            <a:avLst/>
          </a:prstGeom>
          <a:noFill/>
          <a:ln/>
        </p:spPr>
        <p:txBody>
          <a:bodyPr wrap="square" lIns="0" tIns="0" rIns="0" bIns="0" rtlCol="0" anchor="t"/>
          <a:lstStyle/>
          <a:p>
            <a:pPr indent="0" marL="0">
              <a:buNone/>
            </a:pPr>
            <a:r>
              <a:rPr lang="en-US" sz="4400" b="1" dirty="0">
                <a:solidFill>
                  <a:srgbClr val="006B66"/>
                </a:solidFill>
                <a:latin typeface="Arial" pitchFamily="34" charset="0"/>
                <a:ea typeface="Arial" pitchFamily="34" charset="-122"/>
                <a:cs typeface="Arial" pitchFamily="34" charset="-120"/>
              </a:rPr>
              <a:t>480 hours</a:t>
            </a:r>
            <a:endParaRPr lang="en-US" sz="4400" dirty="0"/>
          </a:p>
        </p:txBody>
      </p:sp>
      <p:sp>
        <p:nvSpPr>
          <p:cNvPr id="5" name="Text 3"/>
          <p:cNvSpPr/>
          <p:nvPr/>
        </p:nvSpPr>
        <p:spPr>
          <a:xfrm>
            <a:off x="576072" y="3611880"/>
            <a:ext cx="5303520" cy="365760"/>
          </a:xfrm>
          <a:prstGeom prst="rect">
            <a:avLst/>
          </a:prstGeom>
          <a:noFill/>
          <a:ln/>
        </p:spPr>
        <p:txBody>
          <a:bodyPr wrap="square" lIns="0" tIns="0" rIns="0" bIns="0" rtlCol="0" anchor="t"/>
          <a:lstStyle/>
          <a:p>
            <a:pPr indent="0" marL="0">
              <a:buNone/>
            </a:pPr>
            <a:r>
              <a:rPr lang="en-US" sz="2100" dirty="0">
                <a:solidFill>
                  <a:srgbClr val="16343D"/>
                </a:solidFill>
                <a:latin typeface="Arial" pitchFamily="34" charset="0"/>
                <a:ea typeface="Arial" pitchFamily="34" charset="-122"/>
                <a:cs typeface="Arial" pitchFamily="34" charset="-120"/>
              </a:rPr>
              <a:t>Annual staff capacity returned</a:t>
            </a:r>
            <a:endParaRPr lang="en-US" sz="2100" dirty="0"/>
          </a:p>
        </p:txBody>
      </p:sp>
      <p:sp>
        <p:nvSpPr>
          <p:cNvPr id="6" name="Text 4"/>
          <p:cNvSpPr/>
          <p:nvPr/>
        </p:nvSpPr>
        <p:spPr>
          <a:xfrm>
            <a:off x="576072" y="4242816"/>
            <a:ext cx="5394960" cy="914400"/>
          </a:xfrm>
          <a:prstGeom prst="rect">
            <a:avLst/>
          </a:prstGeom>
          <a:noFill/>
          <a:ln/>
        </p:spPr>
        <p:txBody>
          <a:bodyPr wrap="square" lIns="0" tIns="0" rIns="0" bIns="0" rtlCol="0" anchor="t"/>
          <a:lstStyle/>
          <a:p>
            <a:pPr indent="0" marL="0">
              <a:buNone/>
            </a:pPr>
            <a:r>
              <a:rPr lang="en-US" sz="1800" dirty="0">
                <a:solidFill>
                  <a:srgbClr val="586B70"/>
                </a:solidFill>
                <a:latin typeface="Arial" pitchFamily="34" charset="0"/>
                <a:ea typeface="Arial" pitchFamily="34" charset="-122"/>
                <a:cs typeface="Arial" pitchFamily="34" charset="-120"/>
              </a:rPr>
              <a:t>500 tasks/month × 12 × 60% adoption</a:t>
            </a:r>
            <a:endParaRPr lang="en-US" sz="1800" dirty="0"/>
          </a:p>
          <a:p>
            <a:pPr indent="0" marL="0">
              <a:buNone/>
            </a:pPr>
            <a:r>
              <a:rPr lang="en-US" sz="1800" dirty="0">
                <a:solidFill>
                  <a:srgbClr val="586B70"/>
                </a:solidFill>
                <a:latin typeface="Arial" pitchFamily="34" charset="0"/>
                <a:ea typeface="Arial" pitchFamily="34" charset="-122"/>
                <a:cs typeface="Arial" pitchFamily="34" charset="-120"/>
              </a:rPr>
              <a:t>× (12 minutes saved − 4 minutes review) ÷ 60</a:t>
            </a:r>
            <a:endParaRPr lang="en-US" sz="1800" dirty="0"/>
          </a:p>
        </p:txBody>
      </p:sp>
      <p:sp>
        <p:nvSpPr>
          <p:cNvPr id="7" name="Text 5"/>
          <p:cNvSpPr/>
          <p:nvPr/>
        </p:nvSpPr>
        <p:spPr>
          <a:xfrm>
            <a:off x="6446520" y="2697480"/>
            <a:ext cx="5029200" cy="457200"/>
          </a:xfrm>
          <a:prstGeom prst="rect">
            <a:avLst/>
          </a:prstGeom>
          <a:noFill/>
          <a:ln/>
        </p:spPr>
        <p:txBody>
          <a:bodyPr wrap="square" lIns="0" tIns="0" rIns="0" bIns="0" rtlCol="0" anchor="t"/>
          <a:lstStyle/>
          <a:p>
            <a:pPr indent="0" marL="0">
              <a:buNone/>
            </a:pPr>
            <a:r>
              <a:rPr lang="en-US" sz="2100" b="1" dirty="0">
                <a:solidFill>
                  <a:srgbClr val="16343D"/>
                </a:solidFill>
                <a:latin typeface="Arial" pitchFamily="34" charset="0"/>
                <a:ea typeface="Arial" pitchFamily="34" charset="-122"/>
                <a:cs typeface="Arial" pitchFamily="34" charset="-120"/>
              </a:rPr>
              <a:t>Year-one net capacity value</a:t>
            </a:r>
            <a:endParaRPr lang="en-US" sz="2100" dirty="0"/>
          </a:p>
        </p:txBody>
      </p:sp>
      <p:sp>
        <p:nvSpPr>
          <p:cNvPr id="8" name="Text 6"/>
          <p:cNvSpPr/>
          <p:nvPr/>
        </p:nvSpPr>
        <p:spPr>
          <a:xfrm>
            <a:off x="6446520" y="3474720"/>
            <a:ext cx="5029200" cy="1463040"/>
          </a:xfrm>
          <a:prstGeom prst="rect">
            <a:avLst/>
          </a:prstGeom>
          <a:noFill/>
          <a:ln/>
        </p:spPr>
        <p:txBody>
          <a:bodyPr wrap="square" lIns="0" tIns="0" rIns="0" bIns="0" rtlCol="0" anchor="t"/>
          <a:lstStyle/>
          <a:p>
            <a:pPr indent="0" marL="0">
              <a:lnSpc>
                <a:spcPct val="125000"/>
              </a:lnSpc>
              <a:buNone/>
            </a:pPr>
            <a:r>
              <a:rPr lang="en-US" sz="2200" dirty="0">
                <a:solidFill>
                  <a:srgbClr val="16343D"/>
                </a:solidFill>
                <a:latin typeface="Arial" pitchFamily="34" charset="0"/>
                <a:ea typeface="Arial" pitchFamily="34" charset="-122"/>
                <a:cs typeface="Arial" pitchFamily="34" charset="-120"/>
              </a:rPr>
              <a:t>$28,800   capacity at $60/hour</a:t>
            </a:r>
            <a:endParaRPr lang="en-US" sz="2200" dirty="0"/>
          </a:p>
          <a:p>
            <a:pPr indent="0" marL="0">
              <a:lnSpc>
                <a:spcPct val="125000"/>
              </a:lnSpc>
              <a:buNone/>
            </a:pPr>
            <a:r>
              <a:rPr lang="en-US" sz="2200" dirty="0">
                <a:solidFill>
                  <a:srgbClr val="16343D"/>
                </a:solidFill>
                <a:latin typeface="Arial" pitchFamily="34" charset="0"/>
                <a:ea typeface="Arial" pitchFamily="34" charset="-122"/>
                <a:cs typeface="Arial" pitchFamily="34" charset="-120"/>
              </a:rPr>
              <a:t>− $18,000   annual running cost</a:t>
            </a:r>
            <a:endParaRPr lang="en-US" sz="2200" dirty="0"/>
          </a:p>
          <a:p>
            <a:pPr indent="0" marL="0">
              <a:lnSpc>
                <a:spcPct val="125000"/>
              </a:lnSpc>
              <a:buNone/>
            </a:pPr>
            <a:r>
              <a:rPr lang="en-US" sz="2200" dirty="0">
                <a:solidFill>
                  <a:srgbClr val="16343D"/>
                </a:solidFill>
                <a:latin typeface="Arial" pitchFamily="34" charset="0"/>
                <a:ea typeface="Arial" pitchFamily="34" charset="-122"/>
                <a:cs typeface="Arial" pitchFamily="34" charset="-120"/>
              </a:rPr>
              <a:t>− $15,000   implementation cost</a:t>
            </a:r>
            <a:endParaRPr lang="en-US" sz="2200" dirty="0"/>
          </a:p>
        </p:txBody>
      </p:sp>
      <p:sp>
        <p:nvSpPr>
          <p:cNvPr id="9" name="Text 7"/>
          <p:cNvSpPr/>
          <p:nvPr/>
        </p:nvSpPr>
        <p:spPr>
          <a:xfrm>
            <a:off x="6446520" y="4937760"/>
            <a:ext cx="4846320" cy="594360"/>
          </a:xfrm>
          <a:prstGeom prst="rect">
            <a:avLst/>
          </a:prstGeom>
          <a:noFill/>
          <a:ln/>
        </p:spPr>
        <p:txBody>
          <a:bodyPr wrap="square" lIns="0" tIns="0" rIns="0" bIns="0" rtlCol="0" anchor="t"/>
          <a:lstStyle/>
          <a:p>
            <a:pPr indent="0" marL="0">
              <a:buNone/>
            </a:pPr>
            <a:r>
              <a:rPr lang="en-US" sz="3200" b="1" dirty="0">
                <a:solidFill>
                  <a:srgbClr val="006B66"/>
                </a:solidFill>
                <a:latin typeface="Arial" pitchFamily="34" charset="0"/>
                <a:ea typeface="Arial" pitchFamily="34" charset="-122"/>
                <a:cs typeface="Arial" pitchFamily="34" charset="-120"/>
              </a:rPr>
              <a:t>−$4,200</a:t>
            </a:r>
            <a:endParaRPr lang="en-US" sz="32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Our first 90 days</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An illustrative sequence. Adjust dates to procurement, access, and review requirements.</a:t>
            </a:r>
            <a:endParaRPr lang="en-US" sz="17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2560320"/>
          <a:ext cx="11064240" cy="914400"/>
        </p:xfrm>
        <a:graphic>
          <a:graphicData uri="http://schemas.openxmlformats.org/drawingml/2006/table">
            <a:tbl>
              <a:tblPr/>
              <a:tblGrid>
                <a:gridCol w="2057400"/>
                <a:gridCol w="5577840"/>
                <a:gridCol w="3429000"/>
              </a:tblGrid>
              <a:tr h="493776">
                <a:tc>
                  <a:txBody>
                    <a:bodyPr/>
                    <a:lstStyle/>
                    <a:p>
                      <a:pPr indent="0" marL="0">
                        <a:buNone/>
                      </a:pPr>
                      <a:r>
                        <a:rPr lang="en-US" sz="1700" b="1" dirty="0">
                          <a:solidFill>
                            <a:srgbClr val="FFFFFF"/>
                          </a:solidFill>
                          <a:latin typeface="Arial" pitchFamily="34" charset="0"/>
                          <a:ea typeface="Arial" pitchFamily="34" charset="-122"/>
                          <a:cs typeface="Arial" pitchFamily="34" charset="-120"/>
                        </a:rPr>
                        <a:t>Period</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Deliverable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Owner / gate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493776">
                <a:tc>
                  <a:txBody>
                    <a:bodyPr/>
                    <a:lstStyle/>
                    <a:p>
                      <a:pPr indent="0" marL="0">
                        <a:buNone/>
                      </a:pPr>
                      <a:r>
                        <a:rPr lang="en-US" sz="1700" dirty="0">
                          <a:solidFill>
                            <a:srgbClr val="16343D"/>
                          </a:solidFill>
                          <a:latin typeface="Arial" pitchFamily="34" charset="0"/>
                          <a:ea typeface="Arial" pitchFamily="34" charset="-122"/>
                          <a:cs typeface="Arial" pitchFamily="34" charset="-120"/>
                        </a:rPr>
                        <a:t>Days 1-15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[Workflow map and measured baseline]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evidence]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493776">
                <a:tc>
                  <a:txBody>
                    <a:bodyPr/>
                    <a:lstStyle/>
                    <a:p>
                      <a:pPr indent="0" marL="0">
                        <a:buNone/>
                      </a:pPr>
                      <a:r>
                        <a:rPr lang="en-US" sz="1700" dirty="0">
                          <a:solidFill>
                            <a:srgbClr val="16343D"/>
                          </a:solidFill>
                          <a:latin typeface="Arial" pitchFamily="34" charset="0"/>
                          <a:ea typeface="Arial" pitchFamily="34" charset="-122"/>
                          <a:cs typeface="Arial" pitchFamily="34" charset="-120"/>
                        </a:rPr>
                        <a:t>Days 16-30</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[Chosen pilot and approved charter]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approval]</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493776">
                <a:tc>
                  <a:txBody>
                    <a:bodyPr/>
                    <a:lstStyle/>
                    <a:p>
                      <a:pPr indent="0" marL="0">
                        <a:buNone/>
                      </a:pPr>
                      <a:r>
                        <a:rPr lang="en-US" sz="1700" dirty="0">
                          <a:solidFill>
                            <a:srgbClr val="16343D"/>
                          </a:solidFill>
                          <a:latin typeface="Arial" pitchFamily="34" charset="0"/>
                          <a:ea typeface="Arial" pitchFamily="34" charset="-122"/>
                          <a:cs typeface="Arial" pitchFamily="34" charset="-120"/>
                        </a:rPr>
                        <a:t>Days 31-45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[Sources, controls, and test set]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readiness]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493776">
                <a:tc>
                  <a:txBody>
                    <a:bodyPr/>
                    <a:lstStyle/>
                    <a:p>
                      <a:pPr indent="0" marL="0">
                        <a:buNone/>
                      </a:pPr>
                      <a:r>
                        <a:rPr lang="en-US" sz="1700" dirty="0">
                          <a:solidFill>
                            <a:srgbClr val="16343D"/>
                          </a:solidFill>
                          <a:latin typeface="Arial" pitchFamily="34" charset="0"/>
                          <a:ea typeface="Arial" pitchFamily="34" charset="-122"/>
                          <a:cs typeface="Arial" pitchFamily="34" charset="-120"/>
                        </a:rPr>
                        <a:t>Days 46-75</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[Offline test, then limited supported use]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acceptance]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493776">
                <a:tc>
                  <a:txBody>
                    <a:bodyPr/>
                    <a:lstStyle/>
                    <a:p>
                      <a:pPr indent="0" marL="0">
                        <a:buNone/>
                      </a:pPr>
                      <a:r>
                        <a:rPr lang="en-US" sz="1700" dirty="0">
                          <a:solidFill>
                            <a:srgbClr val="16343D"/>
                          </a:solidFill>
                          <a:latin typeface="Arial" pitchFamily="34" charset="0"/>
                          <a:ea typeface="Arial" pitchFamily="34" charset="-122"/>
                          <a:cs typeface="Arial" pitchFamily="34" charset="-120"/>
                        </a:rPr>
                        <a:t>Days 76-90</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[Evidence review and operating decision]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[Owner / proceed, revise, stop]</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bl>
          </a:graphicData>
        </a:graphic>
      </p:graphicFrame>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Adoption and staff support</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The plan should make the new workflow usable during a normal working week.</a:t>
            </a:r>
            <a:endParaRPr lang="en-US" sz="1700" dirty="0"/>
          </a:p>
        </p:txBody>
      </p:sp>
      <p:sp>
        <p:nvSpPr>
          <p:cNvPr id="4" name="Text 2"/>
          <p:cNvSpPr/>
          <p:nvPr/>
        </p:nvSpPr>
        <p:spPr>
          <a:xfrm>
            <a:off x="548640" y="2651760"/>
            <a:ext cx="516636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FIRST USER GROUP</a:t>
            </a:r>
            <a:endParaRPr lang="en-US" sz="1500" dirty="0"/>
          </a:p>
        </p:txBody>
      </p:sp>
      <p:sp>
        <p:nvSpPr>
          <p:cNvPr id="5" name="Text 3"/>
          <p:cNvSpPr/>
          <p:nvPr/>
        </p:nvSpPr>
        <p:spPr>
          <a:xfrm>
            <a:off x="548640" y="3081528"/>
            <a:ext cx="516636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[Roles, number of users, and eligible tasks]</a:t>
            </a:r>
            <a:endParaRPr lang="en-US" sz="2300" dirty="0"/>
          </a:p>
        </p:txBody>
      </p:sp>
      <p:sp>
        <p:nvSpPr>
          <p:cNvPr id="6" name="Text 4"/>
          <p:cNvSpPr/>
          <p:nvPr/>
        </p:nvSpPr>
        <p:spPr>
          <a:xfrm>
            <a:off x="6400800" y="2651760"/>
            <a:ext cx="512064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TRAINING AND REVIEW</a:t>
            </a:r>
            <a:endParaRPr lang="en-US" sz="1500" dirty="0"/>
          </a:p>
        </p:txBody>
      </p:sp>
      <p:sp>
        <p:nvSpPr>
          <p:cNvPr id="7" name="Text 5"/>
          <p:cNvSpPr/>
          <p:nvPr/>
        </p:nvSpPr>
        <p:spPr>
          <a:xfrm>
            <a:off x="6400800" y="3081528"/>
            <a:ext cx="512064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[Practice cases, reviewer time, and approval steps]</a:t>
            </a:r>
            <a:endParaRPr lang="en-US" sz="2300" dirty="0"/>
          </a:p>
        </p:txBody>
      </p:sp>
      <p:sp>
        <p:nvSpPr>
          <p:cNvPr id="8" name="Text 6"/>
          <p:cNvSpPr/>
          <p:nvPr/>
        </p:nvSpPr>
        <p:spPr>
          <a:xfrm>
            <a:off x="548640" y="4297680"/>
            <a:ext cx="516636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FEEDBACK AND SUPPORT</a:t>
            </a:r>
            <a:endParaRPr lang="en-US" sz="1500" dirty="0"/>
          </a:p>
        </p:txBody>
      </p:sp>
      <p:sp>
        <p:nvSpPr>
          <p:cNvPr id="9" name="Text 7"/>
          <p:cNvSpPr/>
          <p:nvPr/>
        </p:nvSpPr>
        <p:spPr>
          <a:xfrm>
            <a:off x="548640" y="4727448"/>
            <a:ext cx="516636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[Channel, response owner, and escalation]</a:t>
            </a:r>
            <a:endParaRPr lang="en-US" sz="2300" dirty="0"/>
          </a:p>
        </p:txBody>
      </p:sp>
      <p:sp>
        <p:nvSpPr>
          <p:cNvPr id="10" name="Text 8"/>
          <p:cNvSpPr/>
          <p:nvPr/>
        </p:nvSpPr>
        <p:spPr>
          <a:xfrm>
            <a:off x="6400800" y="4297680"/>
            <a:ext cx="512064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ADOPTION EVIDENCE</a:t>
            </a:r>
            <a:endParaRPr lang="en-US" sz="1500" dirty="0"/>
          </a:p>
        </p:txBody>
      </p:sp>
      <p:sp>
        <p:nvSpPr>
          <p:cNvPr id="11" name="Text 9"/>
          <p:cNvSpPr/>
          <p:nvPr/>
        </p:nvSpPr>
        <p:spPr>
          <a:xfrm>
            <a:off x="6400800" y="4727448"/>
            <a:ext cx="5120640" cy="82296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[Used / eligible tasks, acceptance, and reasons for non-use]</a:t>
            </a:r>
            <a:endParaRPr lang="en-US" sz="23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Risks and unresolved decisions</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A useful risk register names the failure, the control, and the person who owns the response.</a:t>
            </a:r>
            <a:endParaRPr lang="en-US" sz="17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3749040"/>
                <a:gridCol w="4572000"/>
                <a:gridCol w="2743200"/>
              </a:tblGrid>
              <a:tr h="576072">
                <a:tc>
                  <a:txBody>
                    <a:bodyPr/>
                    <a:lstStyle/>
                    <a:p>
                      <a:pPr indent="0" marL="0">
                        <a:buNone/>
                      </a:pPr>
                      <a:r>
                        <a:rPr lang="en-US" sz="1700" b="1" dirty="0">
                          <a:solidFill>
                            <a:srgbClr val="FFFFFF"/>
                          </a:solidFill>
                          <a:latin typeface="Arial" pitchFamily="34" charset="0"/>
                          <a:ea typeface="Arial" pitchFamily="34" charset="-122"/>
                          <a:cs typeface="Arial" pitchFamily="34" charset="-120"/>
                        </a:rPr>
                        <a:t>Risk / consequence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Control and evidence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Owner / due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[Wrong or unsupported output]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[Source checks / rubric / reviewer]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[Restricted-data exposure]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[Access tests / limited data scope]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[Integration or service failure]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[Retry test / manual fallback]</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[Low use or higher review effort]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[Cohort feedback / total-effort test]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 /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5916168"/>
            <a:ext cx="10789920" cy="329184"/>
          </a:xfrm>
          <a:prstGeom prst="rect">
            <a:avLst/>
          </a:prstGeom>
          <a:noFill/>
          <a:ln/>
        </p:spPr>
        <p:txBody>
          <a:bodyPr wrap="square" lIns="0" tIns="0" rIns="0" bIns="0" rtlCol="0" anchor="t"/>
          <a:lstStyle/>
          <a:p>
            <a:pPr indent="0" marL="0">
              <a:buNone/>
            </a:pPr>
            <a:r>
              <a:rPr lang="en-US" sz="1200" dirty="0">
                <a:solidFill>
                  <a:srgbClr val="586B70"/>
                </a:solidFill>
                <a:latin typeface="Arial" pitchFamily="34" charset="0"/>
                <a:ea typeface="Arial" pitchFamily="34" charset="-122"/>
                <a:cs typeface="Arial" pitchFamily="34" charset="-120"/>
              </a:rPr>
              <a:t>Immediate pause triggers: [__]. Who can pause: [__]. Who can restart: [__].</a:t>
            </a:r>
            <a:endParaRPr lang="en-US" sz="12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Results and the next decision</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Complete after the pilot. Keep observed results separate from the original estimate.</a:t>
            </a:r>
            <a:endParaRPr lang="en-US" sz="17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2834640"/>
                <a:gridCol w="2468880"/>
                <a:gridCol w="2834640"/>
                <a:gridCol w="2926080"/>
              </a:tblGrid>
              <a:tr h="576072">
                <a:tc>
                  <a:txBody>
                    <a:bodyPr/>
                    <a:lstStyle/>
                    <a:p>
                      <a:pPr indent="0" marL="0">
                        <a:buNone/>
                      </a:pPr>
                      <a:r>
                        <a:rPr lang="en-US" sz="1700" b="1" dirty="0">
                          <a:solidFill>
                            <a:srgbClr val="FFFFFF"/>
                          </a:solidFill>
                          <a:latin typeface="Arial" pitchFamily="34" charset="0"/>
                          <a:ea typeface="Arial" pitchFamily="34" charset="-122"/>
                          <a:cs typeface="Arial" pitchFamily="34" charset="-120"/>
                        </a:rPr>
                        <a:t>Criterion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Target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Observed result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Decision implication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Quality and controls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[Agreed threshold]</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[Count / denominator]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[Proceed / fix / stop]</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Total staff effort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[Baseline / target]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[Measured effort]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[Benefit / limitation]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Adoption and support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[Expected usage]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[Actual use / burden]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[Readiness / gap]</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76072">
                <a:tc>
                  <a:txBody>
                    <a:bodyPr/>
                    <a:lstStyle/>
                    <a:p>
                      <a:pPr indent="0" marL="0">
                        <a:buNone/>
                      </a:pPr>
                      <a:r>
                        <a:rPr lang="en-US" sz="1700" dirty="0">
                          <a:solidFill>
                            <a:srgbClr val="16343D"/>
                          </a:solidFill>
                          <a:latin typeface="Arial" pitchFamily="34" charset="0"/>
                          <a:ea typeface="Arial" pitchFamily="34" charset="-122"/>
                          <a:cs typeface="Arial" pitchFamily="34" charset="-120"/>
                        </a:rPr>
                        <a:t>Costs and value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[Approved estimate]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[Actual / updated]</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[Fund / revise / stop]</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5916168"/>
            <a:ext cx="10789920" cy="329184"/>
          </a:xfrm>
          <a:prstGeom prst="rect">
            <a:avLst/>
          </a:prstGeom>
          <a:noFill/>
          <a:ln/>
        </p:spPr>
        <p:txBody>
          <a:bodyPr wrap="square" lIns="0" tIns="0" rIns="0" bIns="0" rtlCol="0" anchor="t"/>
          <a:lstStyle/>
          <a:p>
            <a:pPr indent="0" marL="0">
              <a:buNone/>
            </a:pPr>
            <a:r>
              <a:rPr lang="en-US" sz="1200" dirty="0">
                <a:solidFill>
                  <a:srgbClr val="586B70"/>
                </a:solidFill>
                <a:latin typeface="Arial" pitchFamily="34" charset="0"/>
                <a:ea typeface="Arial" pitchFamily="34" charset="-122"/>
                <a:cs typeface="Arial" pitchFamily="34" charset="-120"/>
              </a:rPr>
              <a:t>Evidence packet: [link]. Recommendation: [__]. Remaining conditions: [__].</a:t>
            </a:r>
            <a:endParaRPr lang="en-US" sz="12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Production and expansion readiness</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The next stage needs a supported service and a bounded expansion.</a:t>
            </a:r>
            <a:endParaRPr lang="en-US" sz="17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3108960"/>
                <a:gridCol w="5623560"/>
                <a:gridCol w="2331720"/>
              </a:tblGrid>
              <a:tr h="585216">
                <a:tc>
                  <a:txBody>
                    <a:bodyPr/>
                    <a:lstStyle/>
                    <a:p>
                      <a:pPr indent="0" marL="0">
                        <a:buNone/>
                      </a:pPr>
                      <a:r>
                        <a:rPr lang="en-US" sz="1700" b="1" dirty="0">
                          <a:solidFill>
                            <a:srgbClr val="FFFFFF"/>
                          </a:solidFill>
                          <a:latin typeface="Arial" pitchFamily="34" charset="0"/>
                          <a:ea typeface="Arial" pitchFamily="34" charset="-122"/>
                          <a:cs typeface="Arial" pitchFamily="34" charset="-120"/>
                        </a:rPr>
                        <a:t>Requirement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Evidence / remaining action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585216">
                <a:tc>
                  <a:txBody>
                    <a:bodyPr/>
                    <a:lstStyle/>
                    <a:p>
                      <a:pPr indent="0" marL="0">
                        <a:buNone/>
                      </a:pPr>
                      <a:r>
                        <a:rPr lang="en-US" sz="1700" dirty="0">
                          <a:solidFill>
                            <a:srgbClr val="16343D"/>
                          </a:solidFill>
                          <a:latin typeface="Arial" pitchFamily="34" charset="0"/>
                          <a:ea typeface="Arial" pitchFamily="34" charset="-122"/>
                          <a:cs typeface="Arial" pitchFamily="34" charset="-120"/>
                        </a:rPr>
                        <a:t>Monitoring and support</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[Quality, cost, alerts, response route]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85216">
                <a:tc>
                  <a:txBody>
                    <a:bodyPr/>
                    <a:lstStyle/>
                    <a:p>
                      <a:pPr indent="0" marL="0">
                        <a:buNone/>
                      </a:pPr>
                      <a:r>
                        <a:rPr lang="en-US" sz="1700" dirty="0">
                          <a:solidFill>
                            <a:srgbClr val="16343D"/>
                          </a:solidFill>
                          <a:latin typeface="Arial" pitchFamily="34" charset="0"/>
                          <a:ea typeface="Arial" pitchFamily="34" charset="-122"/>
                          <a:cs typeface="Arial" pitchFamily="34" charset="-120"/>
                        </a:rPr>
                        <a:t>Changes and rollback</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[Version control, retest, recovery rehearsal]</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585216">
                <a:tc>
                  <a:txBody>
                    <a:bodyPr/>
                    <a:lstStyle/>
                    <a:p>
                      <a:pPr indent="0" marL="0">
                        <a:buNone/>
                      </a:pPr>
                      <a:r>
                        <a:rPr lang="en-US" sz="1700" dirty="0">
                          <a:solidFill>
                            <a:srgbClr val="16343D"/>
                          </a:solidFill>
                          <a:latin typeface="Arial" pitchFamily="34" charset="0"/>
                          <a:ea typeface="Arial" pitchFamily="34" charset="-122"/>
                          <a:cs typeface="Arial" pitchFamily="34" charset="-120"/>
                        </a:rPr>
                        <a:t>Staff readiness</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[Training, review capacity, fallback]</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585216">
                <a:tc>
                  <a:txBody>
                    <a:bodyPr/>
                    <a:lstStyle/>
                    <a:p>
                      <a:pPr indent="0" marL="0">
                        <a:buNone/>
                      </a:pPr>
                      <a:r>
                        <a:rPr lang="en-US" sz="1700" dirty="0">
                          <a:solidFill>
                            <a:srgbClr val="16343D"/>
                          </a:solidFill>
                          <a:latin typeface="Arial" pitchFamily="34" charset="0"/>
                          <a:ea typeface="Arial" pitchFamily="34" charset="-122"/>
                          <a:cs typeface="Arial" pitchFamily="34" charset="-120"/>
                        </a:rPr>
                        <a:t>Next workflow boundary</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[New users / data / actions and review]</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5" name="Text 2"/>
          <p:cNvSpPr/>
          <p:nvPr/>
        </p:nvSpPr>
        <p:spPr>
          <a:xfrm>
            <a:off x="548640" y="5916168"/>
            <a:ext cx="10789920" cy="329184"/>
          </a:xfrm>
          <a:prstGeom prst="rect">
            <a:avLst/>
          </a:prstGeom>
          <a:noFill/>
          <a:ln/>
        </p:spPr>
        <p:txBody>
          <a:bodyPr wrap="square" lIns="0" tIns="0" rIns="0" bIns="0" rtlCol="0" anchor="t"/>
          <a:lstStyle/>
          <a:p>
            <a:pPr indent="0" marL="0">
              <a:buNone/>
            </a:pPr>
            <a:r>
              <a:rPr lang="en-US" sz="1200" dirty="0">
                <a:solidFill>
                  <a:srgbClr val="586B70"/>
                </a:solidFill>
                <a:latin typeface="Arial" pitchFamily="34" charset="0"/>
                <a:ea typeface="Arial" pitchFamily="34" charset="-122"/>
                <a:cs typeface="Arial" pitchFamily="34" charset="-120"/>
              </a:rPr>
              <a:t>Service review date: [__]. Expansion decision owner: [__].</a:t>
            </a:r>
            <a:endParaRPr lang="en-US" sz="12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Our request and next step</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A decision with clear limits and a date.</a:t>
            </a:r>
            <a:endParaRPr lang="en-US" sz="1700" dirty="0"/>
          </a:p>
        </p:txBody>
      </p:sp>
      <p:sp>
        <p:nvSpPr>
          <p:cNvPr id="4" name="Text 2"/>
          <p:cNvSpPr/>
          <p:nvPr/>
        </p:nvSpPr>
        <p:spPr>
          <a:xfrm>
            <a:off x="548640" y="2651760"/>
            <a:ext cx="10881360" cy="1371600"/>
          </a:xfrm>
          <a:prstGeom prst="rect">
            <a:avLst/>
          </a:prstGeom>
          <a:noFill/>
          <a:ln/>
        </p:spPr>
        <p:txBody>
          <a:bodyPr wrap="square" lIns="0" tIns="0" rIns="0" bIns="0" rtlCol="0" anchor="t"/>
          <a:lstStyle/>
          <a:p>
            <a:pPr indent="0" marL="0">
              <a:buNone/>
            </a:pPr>
            <a:r>
              <a:rPr lang="en-US" sz="3400" dirty="0">
                <a:solidFill>
                  <a:srgbClr val="006B66"/>
                </a:solidFill>
                <a:latin typeface="Arial" pitchFamily="34" charset="0"/>
                <a:ea typeface="Arial" pitchFamily="34" charset="-122"/>
                <a:cs typeface="Arial" pitchFamily="34" charset="-120"/>
              </a:rPr>
              <a:t>[Approve / revise / stop]</a:t>
            </a:r>
            <a:endParaRPr lang="en-US" sz="3400" dirty="0"/>
          </a:p>
          <a:p>
            <a:pPr indent="0" marL="0">
              <a:buNone/>
            </a:pPr>
            <a:r>
              <a:rPr lang="en-US" sz="3400" dirty="0">
                <a:solidFill>
                  <a:srgbClr val="006B66"/>
                </a:solidFill>
                <a:latin typeface="Arial" pitchFamily="34" charset="0"/>
                <a:ea typeface="Arial" pitchFamily="34" charset="-122"/>
                <a:cs typeface="Arial" pitchFamily="34" charset="-120"/>
              </a:rPr>
              <a:t>[The specific scope of the next step]</a:t>
            </a:r>
            <a:endParaRPr lang="en-US" sz="3400" dirty="0"/>
          </a:p>
        </p:txBody>
      </p:sp>
      <p:sp>
        <p:nvSpPr>
          <p:cNvPr id="5" name="Text 3"/>
          <p:cNvSpPr/>
          <p:nvPr/>
        </p:nvSpPr>
        <p:spPr>
          <a:xfrm>
            <a:off x="548640" y="4526280"/>
            <a:ext cx="516636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RESOURCES AND AUTHORITY</a:t>
            </a:r>
            <a:endParaRPr lang="en-US" sz="1500" dirty="0"/>
          </a:p>
        </p:txBody>
      </p:sp>
      <p:sp>
        <p:nvSpPr>
          <p:cNvPr id="6" name="Text 4"/>
          <p:cNvSpPr/>
          <p:nvPr/>
        </p:nvSpPr>
        <p:spPr>
          <a:xfrm>
            <a:off x="548640" y="4956048"/>
            <a:ext cx="5166360" cy="73152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[People, budget, access, and conditions]</a:t>
            </a:r>
            <a:endParaRPr lang="en-US" sz="2300" dirty="0"/>
          </a:p>
        </p:txBody>
      </p:sp>
      <p:sp>
        <p:nvSpPr>
          <p:cNvPr id="7" name="Text 5"/>
          <p:cNvSpPr/>
          <p:nvPr/>
        </p:nvSpPr>
        <p:spPr>
          <a:xfrm>
            <a:off x="6400800" y="4526280"/>
            <a:ext cx="5120640" cy="274320"/>
          </a:xfrm>
          <a:prstGeom prst="rect">
            <a:avLst/>
          </a:prstGeom>
          <a:noFill/>
          <a:ln/>
        </p:spPr>
        <p:txBody>
          <a:bodyPr wrap="square" lIns="0" tIns="0" rIns="0" bIns="0" rtlCol="0" anchor="t"/>
          <a:lstStyle/>
          <a:p>
            <a:pPr indent="0" marL="0">
              <a:buNone/>
            </a:pPr>
            <a:r>
              <a:rPr lang="en-US" sz="1500" b="1" dirty="0">
                <a:solidFill>
                  <a:srgbClr val="006B66"/>
                </a:solidFill>
                <a:latin typeface="Arial" pitchFamily="34" charset="0"/>
                <a:ea typeface="Arial" pitchFamily="34" charset="-122"/>
                <a:cs typeface="Arial" pitchFamily="34" charset="-120"/>
              </a:rPr>
              <a:t>ACCOUNTABILITY</a:t>
            </a:r>
            <a:endParaRPr lang="en-US" sz="1500" dirty="0"/>
          </a:p>
        </p:txBody>
      </p:sp>
      <p:sp>
        <p:nvSpPr>
          <p:cNvPr id="8" name="Text 6"/>
          <p:cNvSpPr/>
          <p:nvPr/>
        </p:nvSpPr>
        <p:spPr>
          <a:xfrm>
            <a:off x="6400800" y="4956048"/>
            <a:ext cx="5120640" cy="73152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[Owner, deadline, and next review]</a:t>
            </a:r>
            <a:endParaRPr lang="en-US" sz="23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Workshop decision log</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Appendix. Duplicate this slide for follow-up sessions.</a:t>
            </a:r>
            <a:endParaRPr lang="en-US" sz="17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11064240" cy="914400"/>
        </p:xfrm>
        <a:graphic>
          <a:graphicData uri="http://schemas.openxmlformats.org/drawingml/2006/table">
            <a:tbl>
              <a:tblPr/>
              <a:tblGrid>
                <a:gridCol w="3749040"/>
                <a:gridCol w="1645920"/>
                <a:gridCol w="4114800"/>
                <a:gridCol w="1554480"/>
              </a:tblGrid>
              <a:tr h="603504">
                <a:tc>
                  <a:txBody>
                    <a:bodyPr/>
                    <a:lstStyle/>
                    <a:p>
                      <a:pPr indent="0" marL="0">
                        <a:buNone/>
                      </a:pPr>
                      <a:r>
                        <a:rPr lang="en-US" sz="1700" b="1" dirty="0">
                          <a:solidFill>
                            <a:srgbClr val="FFFFFF"/>
                          </a:solidFill>
                          <a:latin typeface="Arial" pitchFamily="34" charset="0"/>
                          <a:ea typeface="Arial" pitchFamily="34" charset="-122"/>
                          <a:cs typeface="Arial" pitchFamily="34" charset="-120"/>
                        </a:rPr>
                        <a:t>Decision or open question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Owner</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Evidence / action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c>
                  <a:txBody>
                    <a:bodyPr/>
                    <a:lstStyle/>
                    <a:p>
                      <a:pPr indent="0" marL="0">
                        <a:buNone/>
                      </a:pPr>
                      <a:r>
                        <a:rPr lang="en-US" sz="1700" b="1" dirty="0">
                          <a:solidFill>
                            <a:srgbClr val="FFFFFF"/>
                          </a:solidFill>
                          <a:latin typeface="Arial" pitchFamily="34" charset="0"/>
                          <a:ea typeface="Arial" pitchFamily="34" charset="-122"/>
                          <a:cs typeface="Arial" pitchFamily="34" charset="-120"/>
                        </a:rPr>
                        <a:t>Due 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006B66"/>
                    </a:solidFill>
                  </a:tcPr>
                </a:tc>
              </a:tr>
              <a:tr h="603504">
                <a:tc>
                  <a:txBody>
                    <a:bodyPr/>
                    <a:lstStyle/>
                    <a:p>
                      <a:pPr indent="0" marL="0">
                        <a:buNone/>
                      </a:pPr>
                      <a:r>
                        <a:rPr lang="en-US" sz="1700" dirty="0">
                          <a:solidFill>
                            <a:srgbClr val="16343D"/>
                          </a:solidFill>
                          <a:latin typeface="Arial" pitchFamily="34" charset="0"/>
                          <a:ea typeface="Arial" pitchFamily="34" charset="-122"/>
                          <a:cs typeface="Arial" pitchFamily="34" charset="-120"/>
                        </a:rPr>
                        <a:t>[Decision / question]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[Evidence needed / next action]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603504">
                <a:tc>
                  <a:txBody>
                    <a:bodyPr/>
                    <a:lstStyle/>
                    <a:p>
                      <a:pPr indent="0" marL="0">
                        <a:buNone/>
                      </a:pPr>
                      <a:r>
                        <a:rPr lang="en-US" sz="1700" dirty="0">
                          <a:solidFill>
                            <a:srgbClr val="16343D"/>
                          </a:solidFill>
                          <a:latin typeface="Arial" pitchFamily="34" charset="0"/>
                          <a:ea typeface="Arial" pitchFamily="34" charset="-122"/>
                          <a:cs typeface="Arial" pitchFamily="34" charset="-120"/>
                        </a:rPr>
                        <a:t>[Decision / question]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[Evidence needed / next action]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r h="603504">
                <a:tc>
                  <a:txBody>
                    <a:bodyPr/>
                    <a:lstStyle/>
                    <a:p>
                      <a:pPr indent="0" marL="0">
                        <a:buNone/>
                      </a:pPr>
                      <a:r>
                        <a:rPr lang="en-US" sz="1700" dirty="0">
                          <a:solidFill>
                            <a:srgbClr val="16343D"/>
                          </a:solidFill>
                          <a:latin typeface="Arial" pitchFamily="34" charset="0"/>
                          <a:ea typeface="Arial" pitchFamily="34" charset="-122"/>
                          <a:cs typeface="Arial" pitchFamily="34" charset="-120"/>
                        </a:rPr>
                        <a:t>[Decision / question]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[Evidence needed / next action]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1F6F3"/>
                    </a:solidFill>
                  </a:tcPr>
                </a:tc>
              </a:tr>
              <a:tr h="603504">
                <a:tc>
                  <a:txBody>
                    <a:bodyPr/>
                    <a:lstStyle/>
                    <a:p>
                      <a:pPr indent="0" marL="0">
                        <a:buNone/>
                      </a:pPr>
                      <a:r>
                        <a:rPr lang="en-US" sz="1700" dirty="0">
                          <a:solidFill>
                            <a:srgbClr val="16343D"/>
                          </a:solidFill>
                          <a:latin typeface="Arial" pitchFamily="34" charset="0"/>
                          <a:ea typeface="Arial" pitchFamily="34" charset="-122"/>
                          <a:cs typeface="Arial" pitchFamily="34" charset="-120"/>
                        </a:rPr>
                        <a:t>[Decision / question]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[Name]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[Evidence needed / next action]</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c>
                  <a:txBody>
                    <a:bodyPr/>
                    <a:lstStyle/>
                    <a:p>
                      <a:pPr indent="0" marL="0">
                        <a:buNone/>
                      </a:pPr>
                      <a:r>
                        <a:rPr lang="en-US" sz="1700" dirty="0">
                          <a:solidFill>
                            <a:srgbClr val="006B66"/>
                          </a:solidFill>
                          <a:latin typeface="Arial" pitchFamily="34" charset="0"/>
                          <a:ea typeface="Arial" pitchFamily="34" charset="-122"/>
                          <a:cs typeface="Arial" pitchFamily="34" charset="-120"/>
                        </a:rPr>
                        <a:t>[Date]</a:t>
                      </a:r>
                      <a:endParaRPr lang="en-US" sz="1700" dirty="0">
                        <a:latin typeface="Arial" charset="0"/>
                        <a:ea typeface="Arial" charset="0"/>
                        <a:cs typeface="Arial" charset="0"/>
                      </a:endParaRPr>
                    </a:p>
                  </a:txBody>
                  <a:tcPr marL="118872" marR="118872" marT="118872" marB="118872" anchor="ctr">
                    <a:lnL w="6350" cap="flat" cmpd="sng" algn="ctr">
                      <a:solidFill>
                        <a:srgbClr val="DCE4E2"/>
                      </a:solidFill>
                      <a:prstDash val="solid"/>
                      <a:round/>
                      <a:headEnd type="none" w="med" len="med"/>
                      <a:tailEnd type="none" w="med" len="med"/>
                    </a:lnL>
                    <a:lnR w="6350" cap="flat" cmpd="sng" algn="ctr">
                      <a:solidFill>
                        <a:srgbClr val="DCE4E2"/>
                      </a:solidFill>
                      <a:prstDash val="solid"/>
                      <a:round/>
                      <a:headEnd type="none" w="med" len="med"/>
                      <a:tailEnd type="none" w="med" len="med"/>
                    </a:lnR>
                    <a:lnT w="6350" cap="flat" cmpd="sng" algn="ctr">
                      <a:solidFill>
                        <a:srgbClr val="DCE4E2"/>
                      </a:solidFill>
                      <a:prstDash val="solid"/>
                      <a:round/>
                      <a:headEnd type="none" w="med" len="med"/>
                      <a:tailEnd type="none" w="med" len="med"/>
                    </a:lnT>
                    <a:lnB w="6350" cap="flat" cmpd="sng" algn="ctr">
                      <a:solidFill>
                        <a:srgbClr val="DCE4E2"/>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548640" y="896112"/>
            <a:ext cx="11018520" cy="777240"/>
          </a:xfrm>
          <a:prstGeom prst="rect">
            <a:avLst/>
          </a:prstGeom>
          <a:noFill/>
          <a:ln/>
        </p:spPr>
        <p:txBody>
          <a:bodyPr wrap="square" lIns="0" tIns="0" rIns="0" bIns="0" rtlCol="0" anchor="t"/>
          <a:lstStyle/>
          <a:p>
            <a:pPr indent="0" marL="0">
              <a:buNone/>
            </a:pPr>
            <a:r>
              <a:rPr lang="en-US" sz="3200" b="1" dirty="0">
                <a:solidFill>
                  <a:srgbClr val="16343D"/>
                </a:solidFill>
                <a:latin typeface="Arial" pitchFamily="34" charset="0"/>
                <a:ea typeface="Arial" pitchFamily="34" charset="-122"/>
                <a:cs typeface="Arial" pitchFamily="34" charset="-120"/>
              </a:rPr>
              <a:t>Resources and source notes</a:t>
            </a:r>
            <a:endParaRPr lang="en-US" sz="3200" dirty="0"/>
          </a:p>
        </p:txBody>
      </p:sp>
      <p:sp>
        <p:nvSpPr>
          <p:cNvPr id="3" name="Text 1"/>
          <p:cNvSpPr/>
          <p:nvPr/>
        </p:nvSpPr>
        <p:spPr>
          <a:xfrm>
            <a:off x="548640" y="1801368"/>
            <a:ext cx="10881360" cy="59436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Free planning resources from aiforutilities.org.</a:t>
            </a:r>
            <a:endParaRPr lang="en-US" sz="1700" dirty="0"/>
          </a:p>
        </p:txBody>
      </p:sp>
      <p:sp>
        <p:nvSpPr>
          <p:cNvPr id="4" name="Text 2"/>
          <p:cNvSpPr/>
          <p:nvPr/>
        </p:nvSpPr>
        <p:spPr>
          <a:xfrm>
            <a:off x="548640" y="2606040"/>
            <a:ext cx="10789920" cy="502920"/>
          </a:xfrm>
          <a:prstGeom prst="rect">
            <a:avLst/>
          </a:prstGeom>
          <a:noFill/>
          <a:ln/>
        </p:spPr>
        <p:txBody>
          <a:bodyPr wrap="square" lIns="0" tIns="0" rIns="0" bIns="0" rtlCol="0" anchor="t"/>
          <a:lstStyle/>
          <a:p>
            <a:pPr indent="0" marL="0">
              <a:buNone/>
            </a:pPr>
            <a:r>
              <a:rPr lang="en-US" sz="2700" b="1" dirty="0">
                <a:solidFill>
                  <a:srgbClr val="006B66"/>
                </a:solidFill>
                <a:latin typeface="Arial" pitchFamily="34" charset="0"/>
                <a:ea typeface="Arial" pitchFamily="34" charset="-122"/>
                <a:cs typeface="Arial" pitchFamily="34" charset="-120"/>
              </a:rPr>
              <a:t>AI at your utility</a:t>
            </a:r>
            <a:endParaRPr lang="en-US" sz="2700" dirty="0"/>
          </a:p>
        </p:txBody>
      </p:sp>
      <p:sp>
        <p:nvSpPr>
          <p:cNvPr id="5" name="Text 3"/>
          <p:cNvSpPr/>
          <p:nvPr/>
        </p:nvSpPr>
        <p:spPr>
          <a:xfrm>
            <a:off x="548640" y="3310128"/>
            <a:ext cx="10789920" cy="777240"/>
          </a:xfrm>
          <a:prstGeom prst="rect">
            <a:avLst/>
          </a:prstGeom>
          <a:noFill/>
          <a:ln/>
        </p:spPr>
        <p:txBody>
          <a:bodyPr wrap="square" lIns="0" tIns="0" rIns="0" bIns="0" rtlCol="0" anchor="t"/>
          <a:lstStyle/>
          <a:p>
            <a:pPr indent="0" marL="0">
              <a:buNone/>
            </a:pPr>
            <a:r>
              <a:rPr lang="en-US" sz="2300" dirty="0">
                <a:solidFill>
                  <a:srgbClr val="16343D"/>
                </a:solidFill>
                <a:latin typeface="Arial" pitchFamily="34" charset="0"/>
                <a:ea typeface="Arial" pitchFamily="34" charset="-122"/>
                <a:cs typeface="Arial" pitchFamily="34" charset="-120"/>
              </a:rPr>
              <a:t>The companion guide contains 16 lessons, a 90-day plan,</a:t>
            </a:r>
            <a:endParaRPr lang="en-US" sz="2300" dirty="0"/>
          </a:p>
          <a:p>
            <a:pPr indent="0" marL="0">
              <a:buNone/>
            </a:pPr>
            <a:r>
              <a:rPr lang="en-US" sz="2300" dirty="0">
                <a:solidFill>
                  <a:srgbClr val="16343D"/>
                </a:solidFill>
                <a:latin typeface="Arial" pitchFamily="34" charset="0"/>
                <a:ea typeface="Arial" pitchFamily="34" charset="-122"/>
                <a:cs typeface="Arial" pitchFamily="34" charset="-120"/>
              </a:rPr>
              <a:t>worked examples, and reusable pilot worksheets.</a:t>
            </a:r>
            <a:endParaRPr lang="en-US" sz="2300" dirty="0"/>
          </a:p>
        </p:txBody>
      </p:sp>
      <p:sp>
        <p:nvSpPr>
          <p:cNvPr id="6" name="Text 4">
            <a:hlinkClick r:id="rId1" tooltip=""/>
          </p:cNvPr>
          <p:cNvSpPr/>
          <p:nvPr/>
        </p:nvSpPr>
        <p:spPr>
          <a:xfrm>
            <a:off x="548640" y="4352544"/>
            <a:ext cx="10789920" cy="384048"/>
          </a:xfrm>
          <a:prstGeom prst="rect">
            <a:avLst/>
          </a:prstGeom>
          <a:noFill/>
          <a:ln/>
        </p:spPr>
        <p:txBody>
          <a:bodyPr wrap="square" lIns="0" tIns="0" rIns="0" bIns="0" rtlCol="0" anchor="t"/>
          <a:lstStyle/>
          <a:p>
            <a:pPr indent="0" marL="0">
              <a:buNone/>
            </a:pPr>
            <a:r>
              <a:rPr lang="en-US" sz="2200" u="sng" dirty="0">
                <a:solidFill>
                  <a:srgbClr val="006B66"/>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aiforutilities.org/toolkit</a:t>
            </a:r>
            <a:endParaRPr lang="en-US" sz="2200" dirty="0"/>
          </a:p>
        </p:txBody>
      </p:sp>
      <p:sp>
        <p:nvSpPr>
          <p:cNvPr id="7" name="Text 5"/>
          <p:cNvSpPr/>
          <p:nvPr/>
        </p:nvSpPr>
        <p:spPr>
          <a:xfrm>
            <a:off x="548640" y="5193792"/>
            <a:ext cx="10789920" cy="640080"/>
          </a:xfrm>
          <a:prstGeom prst="rect">
            <a:avLst/>
          </a:prstGeom>
          <a:noFill/>
          <a:ln/>
        </p:spPr>
        <p:txBody>
          <a:bodyPr wrap="square" lIns="0" tIns="0" rIns="0" bIns="0" rtlCol="0" anchor="t"/>
          <a:lstStyle/>
          <a:p>
            <a:pPr indent="0" marL="0">
              <a:buNone/>
            </a:pPr>
            <a:r>
              <a:rPr lang="en-US" sz="1700" dirty="0">
                <a:solidFill>
                  <a:srgbClr val="586B70"/>
                </a:solidFill>
                <a:latin typeface="Arial" pitchFamily="34" charset="0"/>
                <a:ea typeface="Arial" pitchFamily="34" charset="-122"/>
                <a:cs typeface="Arial" pitchFamily="34" charset="-120"/>
              </a:rPr>
              <a:t>Based on Senpilot’s 2025 and 2026 AI x Utilities handbooks.</a:t>
            </a:r>
            <a:endParaRPr lang="en-US" sz="1700" dirty="0"/>
          </a:p>
          <a:p>
            <a:pPr indent="0" marL="0">
              <a:buNone/>
            </a:pPr>
            <a:r>
              <a:rPr lang="en-US" sz="1700" dirty="0">
                <a:solidFill>
                  <a:srgbClr val="586B70"/>
                </a:solidFill>
                <a:latin typeface="Arial" pitchFamily="34" charset="0"/>
                <a:ea typeface="Arial" pitchFamily="34" charset="-122"/>
                <a:cs typeface="Arial" pitchFamily="34" charset="-120"/>
              </a:rPr>
              <a:t>Planning tools are editorial guidance. Examples are not promised results.</a:t>
            </a:r>
            <a:endParaRPr lang="en-US" sz="1700" dirty="0"/>
          </a:p>
        </p:txBody>
      </p:sp>
      <p:sp>
        <p:nvSpPr>
          <p:cNvPr id="25" name="Slide Number Placeholder 0"/>
          <p:cNvSpPr>
            <a:spLocks noGrp="1"/>
          </p:cNvSpPr>
          <p:nvPr>
            <p:ph type="sldNum" sz="quarter" idx="4294967295"/>
          </p:nvPr>
        </p:nvSpPr>
        <p:spPr>
          <a:xfrm>
            <a:off x="548640" y="6409944"/>
            <a:ext cx="457200" cy="182880"/>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586B70"/>
                </a:solidFill>
                <a:latin typeface="Arial"/>
                <a:ea typeface="Arial"/>
                <a:cs typeface="Arial"/>
              </a:defRPr>
            </a:lvl1pPr>
          </a:lstStyle>
          <a:p>
            <a:pPr algn="l"/>
            <a:fld id="{F7021451-1387-4CA6-816F-3879F97B5CBC}" type="slidenum">
              <a:rPr b="0" lang="en-US"/>
              <a:t>24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aiforutilities.org | Sponsored by Senpilot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Starting our AI journey</dc:title>
  <dc:subject>An editable template for planning a utility AI journey</dc:subject>
  <dc:creator>AI for Utilities</dc:creator>
  <cp:lastModifiedBy>AI for Utilities</cp:lastModifiedBy>
  <cp:revision>1</cp:revision>
  <dcterms:created xsi:type="dcterms:W3CDTF">2026-09-21T20:44:45Z</dcterms:created>
  <dcterms:modified xsi:type="dcterms:W3CDTF">2026-09-21T20:44:45Z</dcterms:modified>
</cp:coreProperties>
</file>